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theme/theme8.xml" ContentType="application/vnd.openxmlformats-officedocument.theme+xml"/>
  <Override PartName="/ppt/slideLayouts/slideLayout32.xml" ContentType="application/vnd.openxmlformats-officedocument.presentationml.slideLayout+xml"/>
  <Override PartName="/ppt/theme/theme9.xml" ContentType="application/vnd.openxmlformats-officedocument.theme+xml"/>
  <Override PartName="/ppt/slideLayouts/slideLayout33.xml" ContentType="application/vnd.openxmlformats-officedocument.presentationml.slideLayout+xml"/>
  <Override PartName="/ppt/theme/theme10.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11.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1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 id="2147483686" r:id="rId2"/>
    <p:sldMasterId id="2147483688" r:id="rId3"/>
    <p:sldMasterId id="2147483690" r:id="rId4"/>
    <p:sldMasterId id="2147483692" r:id="rId5"/>
    <p:sldMasterId id="2147483694" r:id="rId6"/>
    <p:sldMasterId id="2147483696" r:id="rId7"/>
    <p:sldMasterId id="2147483710" r:id="rId8"/>
    <p:sldMasterId id="2147483712" r:id="rId9"/>
    <p:sldMasterId id="2147483715" r:id="rId10"/>
    <p:sldMasterId id="2147483717" r:id="rId11"/>
    <p:sldMasterId id="2147483720" r:id="rId12"/>
    <p:sldMasterId id="2147483723" r:id="rId13"/>
    <p:sldMasterId id="2147483738" r:id="rId14"/>
  </p:sldMasterIdLst>
  <p:notesMasterIdLst>
    <p:notesMasterId r:id="rId87"/>
  </p:notesMasterIdLst>
  <p:handoutMasterIdLst>
    <p:handoutMasterId r:id="rId88"/>
  </p:handoutMasterIdLst>
  <p:sldIdLst>
    <p:sldId id="256" r:id="rId15"/>
    <p:sldId id="293" r:id="rId16"/>
    <p:sldId id="273" r:id="rId17"/>
    <p:sldId id="314" r:id="rId18"/>
    <p:sldId id="292" r:id="rId19"/>
    <p:sldId id="315" r:id="rId20"/>
    <p:sldId id="294" r:id="rId21"/>
    <p:sldId id="295" r:id="rId22"/>
    <p:sldId id="296" r:id="rId23"/>
    <p:sldId id="297" r:id="rId24"/>
    <p:sldId id="298" r:id="rId25"/>
    <p:sldId id="299" r:id="rId26"/>
    <p:sldId id="300" r:id="rId27"/>
    <p:sldId id="327" r:id="rId28"/>
    <p:sldId id="287" r:id="rId29"/>
    <p:sldId id="322" r:id="rId30"/>
    <p:sldId id="302" r:id="rId31"/>
    <p:sldId id="316" r:id="rId32"/>
    <p:sldId id="320" r:id="rId33"/>
    <p:sldId id="321" r:id="rId34"/>
    <p:sldId id="318" r:id="rId35"/>
    <p:sldId id="271" r:id="rId36"/>
    <p:sldId id="319" r:id="rId37"/>
    <p:sldId id="317" r:id="rId38"/>
    <p:sldId id="366" r:id="rId39"/>
    <p:sldId id="367" r:id="rId40"/>
    <p:sldId id="368" r:id="rId41"/>
    <p:sldId id="369" r:id="rId42"/>
    <p:sldId id="370" r:id="rId43"/>
    <p:sldId id="365" r:id="rId44"/>
    <p:sldId id="329" r:id="rId45"/>
    <p:sldId id="330" r:id="rId46"/>
    <p:sldId id="331" r:id="rId47"/>
    <p:sldId id="332" r:id="rId48"/>
    <p:sldId id="333" r:id="rId49"/>
    <p:sldId id="336" r:id="rId50"/>
    <p:sldId id="338" r:id="rId51"/>
    <p:sldId id="364" r:id="rId52"/>
    <p:sldId id="274" r:id="rId53"/>
    <p:sldId id="275" r:id="rId54"/>
    <p:sldId id="276" r:id="rId55"/>
    <p:sldId id="277" r:id="rId56"/>
    <p:sldId id="280" r:id="rId57"/>
    <p:sldId id="290" r:id="rId58"/>
    <p:sldId id="312" r:id="rId59"/>
    <p:sldId id="279" r:id="rId60"/>
    <p:sldId id="288" r:id="rId61"/>
    <p:sldId id="352" r:id="rId62"/>
    <p:sldId id="326" r:id="rId63"/>
    <p:sldId id="323" r:id="rId64"/>
    <p:sldId id="324" r:id="rId65"/>
    <p:sldId id="325" r:id="rId66"/>
    <p:sldId id="353" r:id="rId67"/>
    <p:sldId id="340" r:id="rId68"/>
    <p:sldId id="354" r:id="rId69"/>
    <p:sldId id="355" r:id="rId70"/>
    <p:sldId id="356" r:id="rId71"/>
    <p:sldId id="357" r:id="rId72"/>
    <p:sldId id="303" r:id="rId73"/>
    <p:sldId id="305" r:id="rId74"/>
    <p:sldId id="306" r:id="rId75"/>
    <p:sldId id="307" r:id="rId76"/>
    <p:sldId id="308" r:id="rId77"/>
    <p:sldId id="309" r:id="rId78"/>
    <p:sldId id="310" r:id="rId79"/>
    <p:sldId id="311" r:id="rId80"/>
    <p:sldId id="358" r:id="rId81"/>
    <p:sldId id="359" r:id="rId82"/>
    <p:sldId id="360" r:id="rId83"/>
    <p:sldId id="361" r:id="rId84"/>
    <p:sldId id="362" r:id="rId85"/>
    <p:sldId id="363" r:id="rId8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3018" autoAdjust="0"/>
  </p:normalViewPr>
  <p:slideViewPr>
    <p:cSldViewPr>
      <p:cViewPr varScale="1">
        <p:scale>
          <a:sx n="131" d="100"/>
          <a:sy n="131" d="100"/>
        </p:scale>
        <p:origin x="-328" y="-12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9" Type="http://schemas.openxmlformats.org/officeDocument/2006/relationships/slideMaster" Target="slideMasters/slideMaster9.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slide" Target="slides/slide4.xml"/><Relationship Id="rId19" Type="http://schemas.openxmlformats.org/officeDocument/2006/relationships/slide" Target="slides/slide5.xml"/><Relationship Id="rId30" Type="http://schemas.openxmlformats.org/officeDocument/2006/relationships/slide" Target="slides/slide16.xml"/><Relationship Id="rId31" Type="http://schemas.openxmlformats.org/officeDocument/2006/relationships/slide" Target="slides/slide17.xml"/><Relationship Id="rId32" Type="http://schemas.openxmlformats.org/officeDocument/2006/relationships/slide" Target="slides/slide18.xml"/><Relationship Id="rId33" Type="http://schemas.openxmlformats.org/officeDocument/2006/relationships/slide" Target="slides/slide19.xml"/><Relationship Id="rId34" Type="http://schemas.openxmlformats.org/officeDocument/2006/relationships/slide" Target="slides/slide20.xml"/><Relationship Id="rId35" Type="http://schemas.openxmlformats.org/officeDocument/2006/relationships/slide" Target="slides/slide21.xml"/><Relationship Id="rId36" Type="http://schemas.openxmlformats.org/officeDocument/2006/relationships/slide" Target="slides/slide22.xml"/><Relationship Id="rId37" Type="http://schemas.openxmlformats.org/officeDocument/2006/relationships/slide" Target="slides/slide23.xml"/><Relationship Id="rId38" Type="http://schemas.openxmlformats.org/officeDocument/2006/relationships/slide" Target="slides/slide24.xml"/><Relationship Id="rId39" Type="http://schemas.openxmlformats.org/officeDocument/2006/relationships/slide" Target="slides/slide25.xml"/><Relationship Id="rId50" Type="http://schemas.openxmlformats.org/officeDocument/2006/relationships/slide" Target="slides/slide36.xml"/><Relationship Id="rId51" Type="http://schemas.openxmlformats.org/officeDocument/2006/relationships/slide" Target="slides/slide37.xml"/><Relationship Id="rId52" Type="http://schemas.openxmlformats.org/officeDocument/2006/relationships/slide" Target="slides/slide38.xml"/><Relationship Id="rId53" Type="http://schemas.openxmlformats.org/officeDocument/2006/relationships/slide" Target="slides/slide39.xml"/><Relationship Id="rId54" Type="http://schemas.openxmlformats.org/officeDocument/2006/relationships/slide" Target="slides/slide40.xml"/><Relationship Id="rId55" Type="http://schemas.openxmlformats.org/officeDocument/2006/relationships/slide" Target="slides/slide41.xml"/><Relationship Id="rId56" Type="http://schemas.openxmlformats.org/officeDocument/2006/relationships/slide" Target="slides/slide42.xml"/><Relationship Id="rId57" Type="http://schemas.openxmlformats.org/officeDocument/2006/relationships/slide" Target="slides/slide43.xml"/><Relationship Id="rId58" Type="http://schemas.openxmlformats.org/officeDocument/2006/relationships/slide" Target="slides/slide44.xml"/><Relationship Id="rId59" Type="http://schemas.openxmlformats.org/officeDocument/2006/relationships/slide" Target="slides/slide45.xml"/><Relationship Id="rId70" Type="http://schemas.openxmlformats.org/officeDocument/2006/relationships/slide" Target="slides/slide56.xml"/><Relationship Id="rId71" Type="http://schemas.openxmlformats.org/officeDocument/2006/relationships/slide" Target="slides/slide57.xml"/><Relationship Id="rId72" Type="http://schemas.openxmlformats.org/officeDocument/2006/relationships/slide" Target="slides/slide58.xml"/><Relationship Id="rId73" Type="http://schemas.openxmlformats.org/officeDocument/2006/relationships/slide" Target="slides/slide59.xml"/><Relationship Id="rId74" Type="http://schemas.openxmlformats.org/officeDocument/2006/relationships/slide" Target="slides/slide60.xml"/><Relationship Id="rId75" Type="http://schemas.openxmlformats.org/officeDocument/2006/relationships/slide" Target="slides/slide61.xml"/><Relationship Id="rId76" Type="http://schemas.openxmlformats.org/officeDocument/2006/relationships/slide" Target="slides/slide62.xml"/><Relationship Id="rId77" Type="http://schemas.openxmlformats.org/officeDocument/2006/relationships/slide" Target="slides/slide63.xml"/><Relationship Id="rId78" Type="http://schemas.openxmlformats.org/officeDocument/2006/relationships/slide" Target="slides/slide64.xml"/><Relationship Id="rId79" Type="http://schemas.openxmlformats.org/officeDocument/2006/relationships/slide" Target="slides/slide65.xml"/><Relationship Id="rId90" Type="http://schemas.openxmlformats.org/officeDocument/2006/relationships/presProps" Target="presProps.xml"/><Relationship Id="rId91" Type="http://schemas.openxmlformats.org/officeDocument/2006/relationships/viewProps" Target="viewProps.xml"/><Relationship Id="rId92" Type="http://schemas.openxmlformats.org/officeDocument/2006/relationships/theme" Target="theme/theme1.xml"/><Relationship Id="rId93" Type="http://schemas.openxmlformats.org/officeDocument/2006/relationships/tableStyles" Target="tableStyles.xml"/><Relationship Id="rId20" Type="http://schemas.openxmlformats.org/officeDocument/2006/relationships/slide" Target="slides/slide6.xml"/><Relationship Id="rId21" Type="http://schemas.openxmlformats.org/officeDocument/2006/relationships/slide" Target="slides/slide7.xml"/><Relationship Id="rId22" Type="http://schemas.openxmlformats.org/officeDocument/2006/relationships/slide" Target="slides/slide8.xml"/><Relationship Id="rId23" Type="http://schemas.openxmlformats.org/officeDocument/2006/relationships/slide" Target="slides/slide9.xml"/><Relationship Id="rId24" Type="http://schemas.openxmlformats.org/officeDocument/2006/relationships/slide" Target="slides/slide10.xml"/><Relationship Id="rId25" Type="http://schemas.openxmlformats.org/officeDocument/2006/relationships/slide" Target="slides/slide11.xml"/><Relationship Id="rId26" Type="http://schemas.openxmlformats.org/officeDocument/2006/relationships/slide" Target="slides/slide12.xml"/><Relationship Id="rId27" Type="http://schemas.openxmlformats.org/officeDocument/2006/relationships/slide" Target="slides/slide13.xml"/><Relationship Id="rId28" Type="http://schemas.openxmlformats.org/officeDocument/2006/relationships/slide" Target="slides/slide14.xml"/><Relationship Id="rId29" Type="http://schemas.openxmlformats.org/officeDocument/2006/relationships/slide" Target="slides/slide15.xml"/><Relationship Id="rId40" Type="http://schemas.openxmlformats.org/officeDocument/2006/relationships/slide" Target="slides/slide26.xml"/><Relationship Id="rId41" Type="http://schemas.openxmlformats.org/officeDocument/2006/relationships/slide" Target="slides/slide27.xml"/><Relationship Id="rId42" Type="http://schemas.openxmlformats.org/officeDocument/2006/relationships/slide" Target="slides/slide28.xml"/><Relationship Id="rId43" Type="http://schemas.openxmlformats.org/officeDocument/2006/relationships/slide" Target="slides/slide29.xml"/><Relationship Id="rId44" Type="http://schemas.openxmlformats.org/officeDocument/2006/relationships/slide" Target="slides/slide30.xml"/><Relationship Id="rId45" Type="http://schemas.openxmlformats.org/officeDocument/2006/relationships/slide" Target="slides/slide31.xml"/><Relationship Id="rId46" Type="http://schemas.openxmlformats.org/officeDocument/2006/relationships/slide" Target="slides/slide32.xml"/><Relationship Id="rId47" Type="http://schemas.openxmlformats.org/officeDocument/2006/relationships/slide" Target="slides/slide33.xml"/><Relationship Id="rId48" Type="http://schemas.openxmlformats.org/officeDocument/2006/relationships/slide" Target="slides/slide34.xml"/><Relationship Id="rId49" Type="http://schemas.openxmlformats.org/officeDocument/2006/relationships/slide" Target="slides/slide35.xml"/><Relationship Id="rId60" Type="http://schemas.openxmlformats.org/officeDocument/2006/relationships/slide" Target="slides/slide46.xml"/><Relationship Id="rId61" Type="http://schemas.openxmlformats.org/officeDocument/2006/relationships/slide" Target="slides/slide47.xml"/><Relationship Id="rId62" Type="http://schemas.openxmlformats.org/officeDocument/2006/relationships/slide" Target="slides/slide48.xml"/><Relationship Id="rId63" Type="http://schemas.openxmlformats.org/officeDocument/2006/relationships/slide" Target="slides/slide49.xml"/><Relationship Id="rId64" Type="http://schemas.openxmlformats.org/officeDocument/2006/relationships/slide" Target="slides/slide50.xml"/><Relationship Id="rId65" Type="http://schemas.openxmlformats.org/officeDocument/2006/relationships/slide" Target="slides/slide51.xml"/><Relationship Id="rId66" Type="http://schemas.openxmlformats.org/officeDocument/2006/relationships/slide" Target="slides/slide52.xml"/><Relationship Id="rId67" Type="http://schemas.openxmlformats.org/officeDocument/2006/relationships/slide" Target="slides/slide53.xml"/><Relationship Id="rId68" Type="http://schemas.openxmlformats.org/officeDocument/2006/relationships/slide" Target="slides/slide54.xml"/><Relationship Id="rId69" Type="http://schemas.openxmlformats.org/officeDocument/2006/relationships/slide" Target="slides/slide55.xml"/><Relationship Id="rId80" Type="http://schemas.openxmlformats.org/officeDocument/2006/relationships/slide" Target="slides/slide66.xml"/><Relationship Id="rId81" Type="http://schemas.openxmlformats.org/officeDocument/2006/relationships/slide" Target="slides/slide67.xml"/><Relationship Id="rId82" Type="http://schemas.openxmlformats.org/officeDocument/2006/relationships/slide" Target="slides/slide68.xml"/><Relationship Id="rId83" Type="http://schemas.openxmlformats.org/officeDocument/2006/relationships/slide" Target="slides/slide69.xml"/><Relationship Id="rId84" Type="http://schemas.openxmlformats.org/officeDocument/2006/relationships/slide" Target="slides/slide70.xml"/><Relationship Id="rId85" Type="http://schemas.openxmlformats.org/officeDocument/2006/relationships/slide" Target="slides/slide71.xml"/><Relationship Id="rId86" Type="http://schemas.openxmlformats.org/officeDocument/2006/relationships/slide" Target="slides/slide72.xml"/><Relationship Id="rId87" Type="http://schemas.openxmlformats.org/officeDocument/2006/relationships/notesMaster" Target="notesMasters/notesMaster1.xml"/><Relationship Id="rId88" Type="http://schemas.openxmlformats.org/officeDocument/2006/relationships/handoutMaster" Target="handoutMasters/handoutMaster1.xml"/><Relationship Id="rId89"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9523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9523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9523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ED20696-24FB-4546-B21C-23FD209B0A9E}" type="slidenum">
              <a:rPr lang="en-US"/>
              <a:pPr>
                <a:defRPr/>
              </a:pPr>
              <a:t>‹#›</a:t>
            </a:fld>
            <a:endParaRPr lang="en-US"/>
          </a:p>
        </p:txBody>
      </p:sp>
    </p:spTree>
    <p:extLst>
      <p:ext uri="{BB962C8B-B14F-4D97-AF65-F5344CB8AC3E}">
        <p14:creationId xmlns:p14="http://schemas.microsoft.com/office/powerpoint/2010/main" val="615210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902A0981-30B7-4248-AD18-0C72DEBFE6C9}" type="slidenum">
              <a:rPr lang="en-US"/>
              <a:pPr>
                <a:defRPr/>
              </a:pPr>
              <a:t>‹#›</a:t>
            </a:fld>
            <a:endParaRPr lang="en-US"/>
          </a:p>
        </p:txBody>
      </p:sp>
    </p:spTree>
    <p:extLst>
      <p:ext uri="{BB962C8B-B14F-4D97-AF65-F5344CB8AC3E}">
        <p14:creationId xmlns:p14="http://schemas.microsoft.com/office/powerpoint/2010/main" val="40166085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F25840D-254F-4A3A-BA3B-F5281D79B9C4}" type="slidenum">
              <a:rPr lang="en-US" smtClean="0"/>
              <a:pPr/>
              <a:t>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228600" indent="-228600">
              <a:lnSpc>
                <a:spcPct val="120000"/>
              </a:lnSpc>
              <a:buClr>
                <a:schemeClr val="tx1"/>
              </a:buClr>
              <a:buFont typeface="Calibri" pitchFamily="34" charset="0"/>
              <a:buNone/>
            </a:pPr>
            <a:endParaRPr lang="en-US" altLang="en-US" sz="2000" b="1" dirty="0" smtClean="0">
              <a:sym typeface="Monotype Sorts" pitchFamily="2" charset="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C52F5B-BC5C-4A16-807F-43B664E103FC}" type="slidenum">
              <a:rPr lang="en-US">
                <a:solidFill>
                  <a:srgbClr val="000000"/>
                </a:solidFill>
                <a:latin typeface="Arial" charset="0"/>
              </a:rPr>
              <a:pPr/>
              <a:t>26</a:t>
            </a:fld>
            <a:endParaRPr lang="en-US">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C52F5B-BC5C-4A16-807F-43B664E103FC}" type="slidenum">
              <a:rPr lang="en-US">
                <a:solidFill>
                  <a:srgbClr val="000000"/>
                </a:solidFill>
                <a:latin typeface="Arial" charset="0"/>
              </a:rPr>
              <a:pPr/>
              <a:t>27</a:t>
            </a:fld>
            <a:endParaRPr lang="en-US">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C52F5B-BC5C-4A16-807F-43B664E103FC}" type="slidenum">
              <a:rPr lang="en-US">
                <a:solidFill>
                  <a:srgbClr val="000000"/>
                </a:solidFill>
                <a:latin typeface="Arial" charset="0"/>
              </a:rPr>
              <a:pPr/>
              <a:t>28</a:t>
            </a:fld>
            <a:endParaRPr lang="en-US">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C52F5B-BC5C-4A16-807F-43B664E103FC}" type="slidenum">
              <a:rPr lang="en-US">
                <a:solidFill>
                  <a:srgbClr val="000000"/>
                </a:solidFill>
                <a:latin typeface="Arial" charset="0"/>
              </a:rPr>
              <a:pPr/>
              <a:t>29</a:t>
            </a:fld>
            <a:endParaRPr lang="en-US">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32807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80909" name="Rectangle 13"/>
          <p:cNvSpPr>
            <a:spLocks noChangeArrowheads="1"/>
          </p:cNvSpPr>
          <p:nvPr/>
        </p:nvSpPr>
        <p:spPr bwMode="auto">
          <a:xfrm>
            <a:off x="1295400" y="6477000"/>
            <a:ext cx="2133600" cy="179388"/>
          </a:xfrm>
          <a:prstGeom prst="rect">
            <a:avLst/>
          </a:prstGeom>
          <a:noFill/>
          <a:ln w="12700">
            <a:noFill/>
            <a:miter lim="800000"/>
            <a:headEnd/>
            <a:tailEnd/>
          </a:ln>
          <a:effectLst/>
        </p:spPr>
        <p:txBody>
          <a:bodyPr wrap="none" lIns="0" tIns="0" rIns="0" bIns="0"/>
          <a:lstStyle/>
          <a:p>
            <a:r>
              <a:rPr lang="en-US" altLang="en-US" sz="1000">
                <a:solidFill>
                  <a:srgbClr val="000000"/>
                </a:solidFill>
                <a:effectLst>
                  <a:outerShdw blurRad="38100" dist="38100" dir="2700000" algn="tl">
                    <a:srgbClr val="C0C0C0"/>
                  </a:outerShdw>
                </a:effectLst>
                <a:cs typeface="Times New Roman" pitchFamily="18" charset="0"/>
              </a:rPr>
              <a:t>Copyright ©2002 Prentice Hall, Inc.</a:t>
            </a:r>
            <a:endParaRPr lang="en-US" altLang="en-US" sz="1000">
              <a:solidFill>
                <a:srgbClr val="339966"/>
              </a:solidFill>
              <a:effectLst>
                <a:outerShdw blurRad="38100" dist="38100" dir="2700000" algn="tl">
                  <a:srgbClr val="C0C0C0"/>
                </a:outerShdw>
              </a:effectLst>
            </a:endParaRPr>
          </a:p>
        </p:txBody>
      </p:sp>
      <p:sp>
        <p:nvSpPr>
          <p:cNvPr id="80910" name="Rectangle 14"/>
          <p:cNvSpPr>
            <a:spLocks noChangeArrowheads="1"/>
          </p:cNvSpPr>
          <p:nvPr/>
        </p:nvSpPr>
        <p:spPr bwMode="auto">
          <a:xfrm>
            <a:off x="8491538" y="6477000"/>
            <a:ext cx="406400" cy="215900"/>
          </a:xfrm>
          <a:prstGeom prst="rect">
            <a:avLst/>
          </a:prstGeom>
          <a:noFill/>
          <a:ln w="12700">
            <a:noFill/>
            <a:miter lim="800000"/>
            <a:headEnd/>
            <a:tailEnd/>
          </a:ln>
          <a:effectLst/>
        </p:spPr>
        <p:txBody>
          <a:bodyPr wrap="none" lIns="0" tIns="0" rIns="0" bIns="0"/>
          <a:lstStyle/>
          <a:p>
            <a:pPr algn="ctr"/>
            <a:r>
              <a:rPr lang="en-US" altLang="en-US" sz="1000">
                <a:solidFill>
                  <a:srgbClr val="000000"/>
                </a:solidFill>
                <a:effectLst>
                  <a:outerShdw blurRad="38100" dist="38100" dir="2700000" algn="tl">
                    <a:srgbClr val="C0C0C0"/>
                  </a:outerShdw>
                </a:effectLst>
                <a:cs typeface="Times New Roman" pitchFamily="18" charset="0"/>
              </a:rPr>
              <a:t>2- </a:t>
            </a:r>
            <a:fld id="{F4D7DD87-FE12-4806-8DC3-3275F9A8677E}" type="slidenum">
              <a:rPr lang="en-US" altLang="en-US" sz="1000">
                <a:solidFill>
                  <a:srgbClr val="000000"/>
                </a:solidFill>
                <a:effectLst>
                  <a:outerShdw blurRad="38100" dist="38100" dir="2700000" algn="tl">
                    <a:srgbClr val="C0C0C0"/>
                  </a:outerShdw>
                </a:effectLst>
                <a:cs typeface="Times New Roman" pitchFamily="18" charset="0"/>
              </a:rPr>
              <a:pPr algn="ctr"/>
              <a:t>‹#›</a:t>
            </a:fld>
            <a:endParaRPr lang="en-US" altLang="en-US" sz="1000">
              <a:solidFill>
                <a:srgbClr val="000000"/>
              </a:solidFill>
              <a:effectLst>
                <a:outerShdw blurRad="38100" dist="38100" dir="2700000" algn="tl">
                  <a:srgbClr val="C0C0C0"/>
                </a:outerShdw>
              </a:effectLst>
            </a:endParaRPr>
          </a:p>
        </p:txBody>
      </p:sp>
      <p:sp>
        <p:nvSpPr>
          <p:cNvPr id="80911" name="Rectangle 15"/>
          <p:cNvSpPr>
            <a:spLocks noGrp="1" noChangeArrowheads="1"/>
          </p:cNvSpPr>
          <p:nvPr>
            <p:ph type="ctrTitle" sz="quarter"/>
          </p:nvPr>
        </p:nvSpPr>
        <p:spPr>
          <a:xfrm>
            <a:off x="304800" y="152400"/>
            <a:ext cx="8610600" cy="1143000"/>
          </a:xfrm>
        </p:spPr>
        <p:txBody>
          <a:bodyPr anchorCtr="0"/>
          <a:lstStyle>
            <a:lvl1pPr>
              <a:defRPr>
                <a:solidFill>
                  <a:schemeClr val="tx1"/>
                </a:solidFill>
              </a:defRPr>
            </a:lvl1pPr>
          </a:lstStyle>
          <a:p>
            <a:r>
              <a:rPr lang="en-US" altLang="en-US"/>
              <a:t>Click to edit Master title style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533400"/>
          </a:xfrm>
        </p:spPr>
        <p:txBody>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143000"/>
            <a:ext cx="8305800" cy="5257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981075"/>
            <a:ext cx="4027487" cy="5543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027488" cy="5543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368300"/>
            <a:ext cx="2051050" cy="6156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8313" y="368300"/>
            <a:ext cx="6003925" cy="6156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55650" y="368300"/>
            <a:ext cx="7600950" cy="431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68313" y="981075"/>
            <a:ext cx="8207375" cy="5543550"/>
          </a:xfrm>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55650" y="368300"/>
            <a:ext cx="7600950" cy="431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8313" y="981075"/>
            <a:ext cx="4027487" cy="5543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81075"/>
            <a:ext cx="4027488" cy="2695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27488" cy="2695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000" b="0"/>
            </a:lvl1pPr>
          </a:lstStyle>
          <a:p>
            <a:fld id="{5F674C52-21CD-4661-81DD-13705118A883}" type="slidenum">
              <a:rPr lang="en-US" smtClean="0">
                <a:solidFill>
                  <a:srgbClr val="000000"/>
                </a:solidFill>
              </a: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8039ACF-3BF7-44BD-95D5-1268FA2D806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066800"/>
            <a:ext cx="3962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39624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20193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81000"/>
            <a:ext cx="59055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066800"/>
            <a:ext cx="8077200" cy="5257800"/>
          </a:xfrm>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066800"/>
            <a:ext cx="39624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066800"/>
            <a:ext cx="39624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39624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FE8BE292-F354-4BA6-99A8-693DC2B055B1}" type="slidenum">
              <a:rPr lang="en-US">
                <a:solidFill>
                  <a:srgbClr val="000000"/>
                </a:solidFill>
                <a:latin typeface="Arial" charset="0"/>
              </a:rPr>
              <a:pPr/>
              <a:t>‹#›</a:t>
            </a:fld>
            <a:endParaRPr lang="en-US">
              <a:solidFill>
                <a:srgbClr val="000000"/>
              </a:solidFill>
              <a:latin typeface="Arial"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28600" y="685800"/>
            <a:ext cx="8686800" cy="5943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78039ACF-3BF7-44BD-95D5-1268FA2D8068}" type="slidenum">
              <a:rPr lang="en-US">
                <a:solidFill>
                  <a:srgbClr val="000000"/>
                </a:solidFill>
                <a:latin typeface="Arial" charset="0"/>
              </a:rPr>
              <a:pPr/>
              <a:t>‹#›</a:t>
            </a:fld>
            <a:endParaRPr lang="en-US">
              <a:solidFill>
                <a:srgbClr val="000000"/>
              </a:solidFill>
              <a:latin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slideLayout" Target="../slideLayouts/slideLayout37.xml"/><Relationship Id="rId3"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48.xml"/><Relationship Id="rId12" Type="http://schemas.openxmlformats.org/officeDocument/2006/relationships/slideLayout" Target="../slideLayouts/slideLayout49.xml"/><Relationship Id="rId13" Type="http://schemas.openxmlformats.org/officeDocument/2006/relationships/slideLayout" Target="../slideLayouts/slideLayout50.xml"/><Relationship Id="rId14" Type="http://schemas.openxmlformats.org/officeDocument/2006/relationships/theme" Target="../theme/theme13.xml"/><Relationship Id="rId1" Type="http://schemas.openxmlformats.org/officeDocument/2006/relationships/slideLayout" Target="../slideLayouts/slideLayout38.xml"/><Relationship Id="rId2" Type="http://schemas.openxmlformats.org/officeDocument/2006/relationships/slideLayout" Target="../slideLayouts/slideLayout39.xml"/><Relationship Id="rId3" Type="http://schemas.openxmlformats.org/officeDocument/2006/relationships/slideLayout" Target="../slideLayouts/slideLayout40.xml"/><Relationship Id="rId4" Type="http://schemas.openxmlformats.org/officeDocument/2006/relationships/slideLayout" Target="../slideLayouts/slideLayout41.xml"/><Relationship Id="rId5" Type="http://schemas.openxmlformats.org/officeDocument/2006/relationships/slideLayout" Target="../slideLayouts/slideLayout42.xml"/><Relationship Id="rId6" Type="http://schemas.openxmlformats.org/officeDocument/2006/relationships/slideLayout" Target="../slideLayouts/slideLayout43.xml"/><Relationship Id="rId7" Type="http://schemas.openxmlformats.org/officeDocument/2006/relationships/slideLayout" Target="../slideLayouts/slideLayout44.xml"/><Relationship Id="rId8" Type="http://schemas.openxmlformats.org/officeDocument/2006/relationships/slideLayout" Target="../slideLayouts/slideLayout45.xml"/><Relationship Id="rId9" Type="http://schemas.openxmlformats.org/officeDocument/2006/relationships/slideLayout" Target="../slideLayouts/slideLayout46.xml"/><Relationship Id="rId10" Type="http://schemas.openxmlformats.org/officeDocument/2006/relationships/slideLayout" Target="../slideLayouts/slideLayout47.xml"/></Relationships>
</file>

<file path=ppt/slideMasters/_rels/slideMaster14.xml.rels><?xml version="1.0" encoding="UTF-8" standalone="yes"?>
<Relationships xmlns="http://schemas.openxmlformats.org/package/2006/relationships"><Relationship Id="rId1" Type="http://schemas.openxmlformats.org/officeDocument/2006/relationships/slideLayout" Target="../slideLayouts/slideLayout51.xml"/><Relationship Id="rId2" Type="http://schemas.openxmlformats.org/officeDocument/2006/relationships/slideLayout" Target="../slideLayouts/slideLayout52.xml"/><Relationship Id="rId3" Type="http://schemas.openxmlformats.org/officeDocument/2006/relationships/theme" Target="../theme/theme1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slideLayout" Target="../slideLayouts/slideLayout29.xml"/><Relationship Id="rId13" Type="http://schemas.openxmlformats.org/officeDocument/2006/relationships/slideLayout" Target="../slideLayouts/slideLayout30.xml"/><Relationship Id="rId14" Type="http://schemas.openxmlformats.org/officeDocument/2006/relationships/theme" Target="../theme/theme7.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3810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685800" y="1219200"/>
            <a:ext cx="77724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3" name="Rectangle 5"/>
          <p:cNvSpPr>
            <a:spLocks noChangeArrowheads="1"/>
          </p:cNvSpPr>
          <p:nvPr/>
        </p:nvSpPr>
        <p:spPr bwMode="auto">
          <a:xfrm>
            <a:off x="7848600" y="6477000"/>
            <a:ext cx="635000" cy="228600"/>
          </a:xfrm>
          <a:prstGeom prst="rect">
            <a:avLst/>
          </a:prstGeom>
          <a:noFill/>
          <a:ln w="12700">
            <a:noFill/>
            <a:miter lim="800000"/>
            <a:headEnd/>
            <a:tailEnd/>
          </a:ln>
          <a:effectLst/>
        </p:spPr>
        <p:txBody>
          <a:bodyPr wrap="none" lIns="0" tIns="0" rIns="0" bIns="0"/>
          <a:lstStyle/>
          <a:p>
            <a:pPr algn="ctr">
              <a:defRPr/>
            </a:pPr>
            <a:fld id="{9C487CD6-9FEA-4DB7-9405-6FDBB6481C58}" type="slidenum">
              <a:rPr lang="en-US" altLang="en-US" sz="1000">
                <a:effectLst>
                  <a:outerShdw blurRad="38100" dist="38100" dir="2700000" algn="tl">
                    <a:srgbClr val="C0C0C0"/>
                  </a:outerShdw>
                </a:effectLst>
                <a:latin typeface="Times New Roman" pitchFamily="18" charset="0"/>
                <a:cs typeface="Times New Roman" pitchFamily="18" charset="0"/>
              </a:rPr>
              <a:pPr algn="ctr">
                <a:defRPr/>
              </a:pPr>
              <a:t>‹#›</a:t>
            </a:fld>
            <a:endParaRPr lang="en-US" altLang="en-US" sz="1000">
              <a:effectLst>
                <a:outerShdw blurRad="38100" dist="38100" dir="2700000" algn="tl">
                  <a:srgbClr val="C0C0C0"/>
                </a:outerShdw>
              </a:effectLst>
              <a:latin typeface="Times New Roman" pitchFamily="18" charset="0"/>
            </a:endParaRPr>
          </a:p>
        </p:txBody>
      </p:sp>
      <p:sp>
        <p:nvSpPr>
          <p:cNvPr id="83974" name="Text Box 6"/>
          <p:cNvSpPr txBox="1">
            <a:spLocks noChangeArrowheads="1"/>
          </p:cNvSpPr>
          <p:nvPr/>
        </p:nvSpPr>
        <p:spPr bwMode="auto">
          <a:xfrm>
            <a:off x="304800" y="6477000"/>
            <a:ext cx="2438400" cy="215900"/>
          </a:xfrm>
          <a:prstGeom prst="rect">
            <a:avLst/>
          </a:prstGeom>
          <a:noFill/>
          <a:ln w="9525">
            <a:noFill/>
            <a:miter lim="800000"/>
            <a:headEnd/>
            <a:tailEnd/>
          </a:ln>
          <a:effectLst/>
        </p:spPr>
        <p:txBody>
          <a:bodyPr>
            <a:spAutoFit/>
          </a:bodyPr>
          <a:lstStyle/>
          <a:p>
            <a:pPr>
              <a:spcBef>
                <a:spcPct val="50000"/>
              </a:spcBef>
              <a:defRPr/>
            </a:pPr>
            <a:r>
              <a:rPr lang="en-US" sz="800" b="1" dirty="0">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533400" y="381000"/>
            <a:ext cx="8001000" cy="6096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79875" name="Rectangle 3"/>
          <p:cNvSpPr>
            <a:spLocks noGrp="1" noChangeArrowheads="1"/>
          </p:cNvSpPr>
          <p:nvPr>
            <p:ph type="body" idx="1"/>
          </p:nvPr>
        </p:nvSpPr>
        <p:spPr bwMode="auto">
          <a:xfrm>
            <a:off x="457200" y="1219200"/>
            <a:ext cx="83058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79878" name="Rectangle 6"/>
          <p:cNvSpPr>
            <a:spLocks noChangeArrowheads="1"/>
          </p:cNvSpPr>
          <p:nvPr/>
        </p:nvSpPr>
        <p:spPr bwMode="auto">
          <a:xfrm>
            <a:off x="8458200" y="6477000"/>
            <a:ext cx="406400" cy="215900"/>
          </a:xfrm>
          <a:prstGeom prst="rect">
            <a:avLst/>
          </a:prstGeom>
          <a:noFill/>
          <a:ln w="12700">
            <a:noFill/>
            <a:miter lim="800000"/>
            <a:headEnd/>
            <a:tailEnd/>
          </a:ln>
          <a:effectLst/>
        </p:spPr>
        <p:txBody>
          <a:bodyPr wrap="none" lIns="0" tIns="0" rIns="0" bIns="0"/>
          <a:lstStyle/>
          <a:p>
            <a:pPr algn="ctr">
              <a:defRPr/>
            </a:pPr>
            <a:fld id="{06E12865-6DFE-4289-9F4B-C22022758535}" type="slidenum">
              <a:rPr lang="en-US" altLang="en-US" sz="1000">
                <a:solidFill>
                  <a:srgbClr val="000000"/>
                </a:solidFill>
                <a:effectLst>
                  <a:outerShdw blurRad="38100" dist="38100" dir="2700000" algn="tl">
                    <a:srgbClr val="C0C0C0"/>
                  </a:outerShdw>
                </a:effectLst>
                <a:cs typeface="Times New Roman" pitchFamily="18" charset="0"/>
              </a:rPr>
              <a:pPr algn="ctr">
                <a:defRPr/>
              </a:pPr>
              <a:t>‹#›</a:t>
            </a:fld>
            <a:endParaRPr lang="en-US" altLang="en-US" sz="1000">
              <a:solidFill>
                <a:srgbClr val="000000"/>
              </a:solidFill>
              <a:effectLst>
                <a:outerShdw blurRad="38100" dist="38100" dir="2700000" algn="tl">
                  <a:srgbClr val="C0C0C0"/>
                </a:outerShdw>
              </a:effectLst>
            </a:endParaRPr>
          </a:p>
        </p:txBody>
      </p:sp>
      <p:sp>
        <p:nvSpPr>
          <p:cNvPr id="79884" name="Text Box 12"/>
          <p:cNvSpPr txBox="1">
            <a:spLocks noChangeArrowheads="1"/>
          </p:cNvSpPr>
          <p:nvPr/>
        </p:nvSpPr>
        <p:spPr bwMode="auto">
          <a:xfrm>
            <a:off x="381000" y="6507208"/>
            <a:ext cx="2438400" cy="244475"/>
          </a:xfrm>
          <a:prstGeom prst="rect">
            <a:avLst/>
          </a:prstGeom>
          <a:noFill/>
          <a:ln w="9525">
            <a:noFill/>
            <a:miter lim="800000"/>
            <a:headEnd/>
            <a:tailEnd/>
          </a:ln>
          <a:effectLst/>
        </p:spPr>
        <p:txBody>
          <a:bodyPr>
            <a:spAutoFit/>
          </a:bodyPr>
          <a:lstStyle/>
          <a:p>
            <a:pPr algn="r" eaLnBrk="1" hangingPunct="1">
              <a:spcBef>
                <a:spcPct val="50000"/>
              </a:spcBef>
              <a:defRPr/>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716" r:id="rId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79874"/>
                                        </p:tgtEl>
                                        <p:attrNameLst>
                                          <p:attrName>style.visibility</p:attrName>
                                        </p:attrNameLst>
                                      </p:cBhvr>
                                      <p:to>
                                        <p:strVal val="visible"/>
                                      </p:to>
                                    </p:set>
                                    <p:anim calcmode="lin" valueType="num">
                                      <p:cBhvr additive="base">
                                        <p:cTn id="7" dur="500" fill="hold"/>
                                        <p:tgtEl>
                                          <p:spTgt spid="79874"/>
                                        </p:tgtEl>
                                        <p:attrNameLst>
                                          <p:attrName>ppt_x</p:attrName>
                                        </p:attrNameLst>
                                      </p:cBhvr>
                                      <p:tavLst>
                                        <p:tav tm="0">
                                          <p:val>
                                            <p:strVal val="#ppt_x"/>
                                          </p:val>
                                        </p:tav>
                                        <p:tav tm="100000">
                                          <p:val>
                                            <p:strVal val="#ppt_x"/>
                                          </p:val>
                                        </p:tav>
                                      </p:tavLst>
                                    </p:anim>
                                    <p:anim calcmode="lin" valueType="num">
                                      <p:cBhvr additive="base">
                                        <p:cTn id="8" dur="500" fill="hold"/>
                                        <p:tgtEl>
                                          <p:spTgt spid="798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wipe(left)">
                                      <p:cBhvr>
                                        <p:cTn id="13" dur="500"/>
                                        <p:tgtEl>
                                          <p:spTgt spid="79875">
                                            <p:txEl>
                                              <p:pRg st="0" end="0"/>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9875">
                                            <p:txEl>
                                              <p:pRg st="1" end="1"/>
                                            </p:txEl>
                                          </p:spTgt>
                                        </p:tgtEl>
                                        <p:attrNameLst>
                                          <p:attrName>style.visibility</p:attrName>
                                        </p:attrNameLst>
                                      </p:cBhvr>
                                      <p:to>
                                        <p:strVal val="visible"/>
                                      </p:to>
                                    </p:set>
                                    <p:animEffect transition="in" filter="wipe(left)">
                                      <p:cBhvr>
                                        <p:cTn id="16" dur="500"/>
                                        <p:tgtEl>
                                          <p:spTgt spid="79875">
                                            <p:txEl>
                                              <p:pRg st="1" end="1"/>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Effect transition="in" filter="wipe(left)">
                                      <p:cBhvr>
                                        <p:cTn id="19"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build="p" autoUpdateAnimBg="0">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tgtEl>
                          <p:spTgt spid="79875"/>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tgtEl>
                          <p:spTgt spid="79875"/>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tgtEl>
                          <p:spTgt spid="79875"/>
                        </p:tgtEl>
                      </p:cBhvr>
                    </p:animEffect>
                  </p:childTnLst>
                </p:cTn>
              </p:par>
            </p:tnLst>
          </p:tmpl>
        </p:tmplLst>
      </p:bldP>
    </p:bldLst>
  </p:timing>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0"/>
        </a:spcBef>
        <a:spcAft>
          <a:spcPct val="50000"/>
        </a:spcAft>
        <a:buClr>
          <a:schemeClr val="tx1"/>
        </a:buClr>
        <a:buSzPct val="90000"/>
        <a:buFont typeface="Wingdings" pitchFamily="2" charset="2"/>
        <a:defRPr sz="3200">
          <a:solidFill>
            <a:schemeClr val="tx1"/>
          </a:solidFill>
          <a:latin typeface="+mn-lt"/>
          <a:ea typeface="+mn-ea"/>
          <a:cs typeface="+mn-cs"/>
        </a:defRPr>
      </a:lvl1pPr>
      <a:lvl2pPr marL="1028700" indent="-457200" algn="l" rtl="0" eaLnBrk="0" fontAlgn="base" hangingPunct="0">
        <a:spcBef>
          <a:spcPct val="0"/>
        </a:spcBef>
        <a:spcAft>
          <a:spcPct val="50000"/>
        </a:spcAft>
        <a:buClr>
          <a:schemeClr val="tx1"/>
        </a:buClr>
        <a:buSzPct val="85000"/>
        <a:buFont typeface="Times New Roman" pitchFamily="18" charset="0"/>
        <a:buChar char="─"/>
        <a:defRPr sz="2800">
          <a:solidFill>
            <a:schemeClr val="tx1"/>
          </a:solidFill>
          <a:latin typeface="+mn-lt"/>
        </a:defRPr>
      </a:lvl2pPr>
      <a:lvl3pPr marL="1485900" indent="-342900" algn="l" rtl="0" eaLnBrk="0" fontAlgn="base" hangingPunct="0">
        <a:spcBef>
          <a:spcPct val="0"/>
        </a:spcBef>
        <a:spcAft>
          <a:spcPct val="50000"/>
        </a:spcAft>
        <a:buClr>
          <a:schemeClr val="tx1"/>
        </a:buClr>
        <a:buSzPct val="85000"/>
        <a:buChar char="•"/>
        <a:defRPr sz="2400">
          <a:solidFill>
            <a:schemeClr val="tx1"/>
          </a:solidFill>
          <a:latin typeface="+mn-lt"/>
        </a:defRPr>
      </a:lvl3pPr>
      <a:lvl4pPr marL="1828800" indent="-228600" algn="l" rtl="0" eaLnBrk="0" fontAlgn="base" hangingPunct="0">
        <a:spcBef>
          <a:spcPct val="20000"/>
        </a:spcBef>
        <a:spcAft>
          <a:spcPct val="0"/>
        </a:spcAft>
        <a:buChar char="–"/>
        <a:defRPr>
          <a:solidFill>
            <a:schemeClr val="tx1"/>
          </a:solidFill>
          <a:latin typeface="+mn-lt"/>
        </a:defRPr>
      </a:lvl4pPr>
      <a:lvl5pPr marL="2171700" indent="-228600" algn="l" rtl="0" eaLnBrk="0" fontAlgn="base" hangingPunct="0">
        <a:spcBef>
          <a:spcPct val="20000"/>
        </a:spcBef>
        <a:spcAft>
          <a:spcPct val="0"/>
        </a:spcAft>
        <a:buChar char="»"/>
        <a:defRPr>
          <a:solidFill>
            <a:schemeClr val="tx1"/>
          </a:solidFill>
          <a:latin typeface="+mn-lt"/>
        </a:defRPr>
      </a:lvl5pPr>
      <a:lvl6pPr marL="2628900" indent="-228600" algn="l" rtl="0" fontAlgn="base">
        <a:spcBef>
          <a:spcPct val="20000"/>
        </a:spcBef>
        <a:spcAft>
          <a:spcPct val="0"/>
        </a:spcAft>
        <a:buChar char="»"/>
        <a:defRPr>
          <a:solidFill>
            <a:schemeClr val="tx1"/>
          </a:solidFill>
          <a:latin typeface="+mn-lt"/>
        </a:defRPr>
      </a:lvl6pPr>
      <a:lvl7pPr marL="3086100" indent="-228600" algn="l" rtl="0" fontAlgn="base">
        <a:spcBef>
          <a:spcPct val="20000"/>
        </a:spcBef>
        <a:spcAft>
          <a:spcPct val="0"/>
        </a:spcAft>
        <a:buChar char="»"/>
        <a:defRPr>
          <a:solidFill>
            <a:schemeClr val="tx1"/>
          </a:solidFill>
          <a:latin typeface="+mn-lt"/>
        </a:defRPr>
      </a:lvl7pPr>
      <a:lvl8pPr marL="3543300" indent="-228600" algn="l" rtl="0" fontAlgn="base">
        <a:spcBef>
          <a:spcPct val="20000"/>
        </a:spcBef>
        <a:spcAft>
          <a:spcPct val="0"/>
        </a:spcAft>
        <a:buChar char="»"/>
        <a:defRPr>
          <a:solidFill>
            <a:schemeClr val="tx1"/>
          </a:solidFill>
          <a:latin typeface="+mn-lt"/>
        </a:defRPr>
      </a:lvl8pPr>
      <a:lvl9pPr marL="40005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906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eaLnBrk="1" hangingPunct="1"/>
            <a:fld id="{4CE51DDE-1E04-4F5C-A3B5-F0F5C3053B20}" type="slidenum">
              <a:rPr lang="en-US">
                <a:solidFill>
                  <a:srgbClr val="000000"/>
                </a:solidFill>
              </a:rPr>
              <a:pPr eaLnBrk="1" hangingPunct="1"/>
              <a:t>‹#›</a:t>
            </a:fld>
            <a:endParaRPr lang="en-US">
              <a:solidFill>
                <a:srgbClr val="000000"/>
              </a:solidFill>
            </a:endParaRPr>
          </a:p>
        </p:txBody>
      </p:sp>
      <p:sp>
        <p:nvSpPr>
          <p:cNvPr id="1031" name="Text Box 7"/>
          <p:cNvSpPr txBox="1">
            <a:spLocks noChangeArrowheads="1"/>
          </p:cNvSpPr>
          <p:nvPr userDrawn="1"/>
        </p:nvSpPr>
        <p:spPr bwMode="auto">
          <a:xfrm>
            <a:off x="152400" y="6553200"/>
            <a:ext cx="2209800" cy="214313"/>
          </a:xfrm>
          <a:prstGeom prst="rect">
            <a:avLst/>
          </a:prstGeom>
          <a:noFill/>
          <a:ln w="9525">
            <a:noFill/>
            <a:miter lim="800000"/>
            <a:headEnd/>
            <a:tailEnd/>
          </a:ln>
          <a:effectLst/>
        </p:spPr>
        <p:txBody>
          <a:bodyPr>
            <a:spAutoFit/>
          </a:bodyPr>
          <a:lstStyle/>
          <a:p>
            <a:pPr eaLnBrk="1" hangingPunct="1">
              <a:spcBef>
                <a:spcPct val="50000"/>
              </a:spcBef>
            </a:pPr>
            <a:r>
              <a:rPr lang="en-US" sz="800" b="1">
                <a:solidFill>
                  <a:srgbClr val="000000"/>
                </a:solidFill>
              </a:rPr>
              <a:t>Confidential – For Classroom Use Only</a:t>
            </a:r>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Lst>
  <p:hf hdr="0" ftr="0" dt="0"/>
  <p:txStyles>
    <p:titleStyle>
      <a:lvl1pPr algn="ctr" rtl="0" fontAlgn="base">
        <a:spcBef>
          <a:spcPct val="0"/>
        </a:spcBef>
        <a:spcAft>
          <a:spcPct val="0"/>
        </a:spcAft>
        <a:defRPr sz="2800">
          <a:solidFill>
            <a:schemeClr val="tx2"/>
          </a:solidFill>
          <a:latin typeface="+mj-lt"/>
          <a:ea typeface="+mj-ea"/>
          <a:cs typeface="+mj-cs"/>
        </a:defRPr>
      </a:lvl1pPr>
      <a:lvl2pPr algn="ctr" rtl="0" fontAlgn="base">
        <a:spcBef>
          <a:spcPct val="0"/>
        </a:spcBef>
        <a:spcAft>
          <a:spcPct val="0"/>
        </a:spcAft>
        <a:defRPr sz="2800">
          <a:solidFill>
            <a:schemeClr val="tx2"/>
          </a:solidFill>
          <a:latin typeface="Arial" charset="0"/>
        </a:defRPr>
      </a:lvl2pPr>
      <a:lvl3pPr algn="ctr" rtl="0" fontAlgn="base">
        <a:spcBef>
          <a:spcPct val="0"/>
        </a:spcBef>
        <a:spcAft>
          <a:spcPct val="0"/>
        </a:spcAft>
        <a:defRPr sz="2800">
          <a:solidFill>
            <a:schemeClr val="tx2"/>
          </a:solidFill>
          <a:latin typeface="Arial" charset="0"/>
        </a:defRPr>
      </a:lvl3pPr>
      <a:lvl4pPr algn="ctr" rtl="0" fontAlgn="base">
        <a:spcBef>
          <a:spcPct val="0"/>
        </a:spcBef>
        <a:spcAft>
          <a:spcPct val="0"/>
        </a:spcAft>
        <a:defRPr sz="2800">
          <a:solidFill>
            <a:schemeClr val="tx2"/>
          </a:solidFill>
          <a:latin typeface="Arial" charset="0"/>
        </a:defRPr>
      </a:lvl4pPr>
      <a:lvl5pPr algn="ctr" rtl="0" fontAlgn="base">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066800"/>
            <a:ext cx="80772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8229600" y="6553200"/>
            <a:ext cx="635000" cy="152400"/>
          </a:xfrm>
          <a:prstGeom prst="rect">
            <a:avLst/>
          </a:prstGeom>
          <a:noFill/>
          <a:ln w="12700">
            <a:noFill/>
            <a:miter lim="800000"/>
            <a:headEnd/>
            <a:tailEnd/>
          </a:ln>
          <a:effectLst/>
        </p:spPr>
        <p:txBody>
          <a:bodyPr wrap="none" lIns="0" tIns="0" rIns="0" bIns="0"/>
          <a:lstStyle/>
          <a:p>
            <a:pPr algn="ctr"/>
            <a:fld id="{6D33E798-F5F5-4322-87A2-C8391F7812BE}" type="slidenum">
              <a:rPr lang="en-US" altLang="en-US" sz="1000">
                <a:solidFill>
                  <a:srgbClr val="000000"/>
                </a:solidFill>
                <a:effectLst>
                  <a:outerShdw blurRad="38100" dist="38100" dir="2700000" algn="tl">
                    <a:srgbClr val="C0C0C0"/>
                  </a:outerShdw>
                </a:effectLst>
                <a:latin typeface="Times New Roman" pitchFamily="18" charset="0"/>
                <a:cs typeface="Times New Roman" pitchFamily="18" charset="0"/>
              </a:rPr>
              <a:pPr algn="ctr"/>
              <a:t>‹#›</a:t>
            </a:fld>
            <a:endParaRPr lang="en-US" altLang="en-US" sz="1000">
              <a:solidFill>
                <a:srgbClr val="000000"/>
              </a:solidFill>
              <a:effectLst>
                <a:outerShdw blurRad="38100" dist="38100" dir="2700000" algn="tl">
                  <a:srgbClr val="C0C0C0"/>
                </a:outerShdw>
              </a:effectLst>
              <a:latin typeface="Times New Roman" pitchFamily="18" charset="0"/>
            </a:endParaRPr>
          </a:p>
        </p:txBody>
      </p:sp>
      <p:sp>
        <p:nvSpPr>
          <p:cNvPr id="1032" name="Text Box 8"/>
          <p:cNvSpPr txBox="1">
            <a:spLocks noChangeArrowheads="1"/>
          </p:cNvSpPr>
          <p:nvPr/>
        </p:nvSpPr>
        <p:spPr bwMode="auto">
          <a:xfrm>
            <a:off x="381000" y="6553200"/>
            <a:ext cx="2438400" cy="246221"/>
          </a:xfrm>
          <a:prstGeom prst="rect">
            <a:avLst/>
          </a:prstGeom>
          <a:noFill/>
          <a:ln w="9525">
            <a:noFill/>
            <a:miter lim="800000"/>
            <a:headEnd/>
            <a:tailEnd/>
          </a:ln>
          <a:effectLst/>
        </p:spPr>
        <p:txBody>
          <a:bodyPr wrap="square">
            <a:spAutoFit/>
          </a:bodyPr>
          <a:lstStyle/>
          <a:p>
            <a:pPr>
              <a:spcBef>
                <a:spcPct val="50000"/>
              </a:spcBef>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533400" y="1066800"/>
            <a:ext cx="80772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8229600" y="6553200"/>
            <a:ext cx="635000" cy="152400"/>
          </a:xfrm>
          <a:prstGeom prst="rect">
            <a:avLst/>
          </a:prstGeom>
          <a:noFill/>
          <a:ln w="12700">
            <a:noFill/>
            <a:miter lim="800000"/>
            <a:headEnd/>
            <a:tailEnd/>
          </a:ln>
          <a:effectLst/>
        </p:spPr>
        <p:txBody>
          <a:bodyPr wrap="none" lIns="0" tIns="0" rIns="0" bIns="0"/>
          <a:lstStyle/>
          <a:p>
            <a:pPr algn="ctr"/>
            <a:fld id="{6D33E798-F5F5-4322-87A2-C8391F7812BE}" type="slidenum">
              <a:rPr lang="en-US" altLang="en-US" sz="1000">
                <a:solidFill>
                  <a:srgbClr val="000000"/>
                </a:solidFill>
                <a:effectLst>
                  <a:outerShdw blurRad="38100" dist="38100" dir="2700000" algn="tl">
                    <a:srgbClr val="C0C0C0"/>
                  </a:outerShdw>
                </a:effectLst>
                <a:latin typeface="Times New Roman" pitchFamily="18" charset="0"/>
                <a:cs typeface="Times New Roman" pitchFamily="18" charset="0"/>
              </a:rPr>
              <a:pPr algn="ctr"/>
              <a:t>‹#›</a:t>
            </a:fld>
            <a:endParaRPr lang="en-US" altLang="en-US" sz="1000">
              <a:solidFill>
                <a:srgbClr val="000000"/>
              </a:solidFill>
              <a:effectLst>
                <a:outerShdw blurRad="38100" dist="38100" dir="2700000" algn="tl">
                  <a:srgbClr val="C0C0C0"/>
                </a:outerShdw>
              </a:effectLst>
              <a:latin typeface="Times New Roman" pitchFamily="18" charset="0"/>
            </a:endParaRPr>
          </a:p>
        </p:txBody>
      </p:sp>
      <p:sp>
        <p:nvSpPr>
          <p:cNvPr id="1032" name="Text Box 8"/>
          <p:cNvSpPr txBox="1">
            <a:spLocks noChangeArrowheads="1"/>
          </p:cNvSpPr>
          <p:nvPr/>
        </p:nvSpPr>
        <p:spPr bwMode="auto">
          <a:xfrm>
            <a:off x="381000" y="6553200"/>
            <a:ext cx="2438400" cy="246221"/>
          </a:xfrm>
          <a:prstGeom prst="rect">
            <a:avLst/>
          </a:prstGeom>
          <a:noFill/>
          <a:ln w="9525">
            <a:noFill/>
            <a:miter lim="800000"/>
            <a:headEnd/>
            <a:tailEnd/>
          </a:ln>
          <a:effectLst/>
        </p:spPr>
        <p:txBody>
          <a:bodyPr wrap="square">
            <a:spAutoFit/>
          </a:bodyPr>
          <a:lstStyle/>
          <a:p>
            <a:pPr>
              <a:spcBef>
                <a:spcPct val="50000"/>
              </a:spcBef>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906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534400" y="6553200"/>
            <a:ext cx="457200" cy="2285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lvl1pPr>
          </a:lstStyle>
          <a:p>
            <a:fld id="{4CE51DDE-1E04-4F5C-A3B5-F0F5C3053B20}" type="slidenum">
              <a:rPr lang="en-US" smtClean="0">
                <a:solidFill>
                  <a:srgbClr val="000000"/>
                </a:solidFill>
              </a:rPr>
              <a:pPr/>
              <a:t>‹#›</a:t>
            </a:fld>
            <a:endParaRPr lang="en-US" dirty="0">
              <a:solidFill>
                <a:srgbClr val="000000"/>
              </a:solidFill>
            </a:endParaRPr>
          </a:p>
        </p:txBody>
      </p:sp>
      <p:sp>
        <p:nvSpPr>
          <p:cNvPr id="1031" name="Text Box 7"/>
          <p:cNvSpPr txBox="1">
            <a:spLocks noChangeArrowheads="1"/>
          </p:cNvSpPr>
          <p:nvPr userDrawn="1"/>
        </p:nvSpPr>
        <p:spPr bwMode="auto">
          <a:xfrm>
            <a:off x="152400" y="6553200"/>
            <a:ext cx="2209800" cy="214313"/>
          </a:xfrm>
          <a:prstGeom prst="rect">
            <a:avLst/>
          </a:prstGeom>
          <a:noFill/>
          <a:ln w="9525">
            <a:noFill/>
            <a:miter lim="800000"/>
            <a:headEnd/>
            <a:tailEnd/>
          </a:ln>
          <a:effectLst/>
        </p:spPr>
        <p:txBody>
          <a:bodyPr>
            <a:spAutoFit/>
          </a:bodyPr>
          <a:lstStyle/>
          <a:p>
            <a:pPr>
              <a:spcBef>
                <a:spcPct val="50000"/>
              </a:spcBef>
            </a:pPr>
            <a:r>
              <a:rPr lang="en-US" sz="800" b="1">
                <a:solidFill>
                  <a:srgbClr val="000000"/>
                </a:solidFill>
              </a:rPr>
              <a:t>Confidential – For Classroom Use Only</a:t>
            </a: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Lst>
  <p:hf hdr="0" ftr="0" dt="0"/>
  <p:txStyles>
    <p:titleStyle>
      <a:lvl1pPr algn="ctr" rtl="0" fontAlgn="base">
        <a:spcBef>
          <a:spcPct val="0"/>
        </a:spcBef>
        <a:spcAft>
          <a:spcPct val="0"/>
        </a:spcAft>
        <a:defRPr sz="2800">
          <a:solidFill>
            <a:schemeClr val="tx2"/>
          </a:solidFill>
          <a:latin typeface="+mj-lt"/>
          <a:ea typeface="+mj-ea"/>
          <a:cs typeface="+mj-cs"/>
        </a:defRPr>
      </a:lvl1pPr>
      <a:lvl2pPr algn="ctr" rtl="0" fontAlgn="base">
        <a:spcBef>
          <a:spcPct val="0"/>
        </a:spcBef>
        <a:spcAft>
          <a:spcPct val="0"/>
        </a:spcAft>
        <a:defRPr sz="2800">
          <a:solidFill>
            <a:schemeClr val="tx2"/>
          </a:solidFill>
          <a:latin typeface="Arial" charset="0"/>
        </a:defRPr>
      </a:lvl2pPr>
      <a:lvl3pPr algn="ctr" rtl="0" fontAlgn="base">
        <a:spcBef>
          <a:spcPct val="0"/>
        </a:spcBef>
        <a:spcAft>
          <a:spcPct val="0"/>
        </a:spcAft>
        <a:defRPr sz="2800">
          <a:solidFill>
            <a:schemeClr val="tx2"/>
          </a:solidFill>
          <a:latin typeface="Arial" charset="0"/>
        </a:defRPr>
      </a:lvl3pPr>
      <a:lvl4pPr algn="ctr" rtl="0" fontAlgn="base">
        <a:spcBef>
          <a:spcPct val="0"/>
        </a:spcBef>
        <a:spcAft>
          <a:spcPct val="0"/>
        </a:spcAft>
        <a:defRPr sz="2800">
          <a:solidFill>
            <a:schemeClr val="tx2"/>
          </a:solidFill>
          <a:latin typeface="Arial" charset="0"/>
        </a:defRPr>
      </a:lvl4pPr>
      <a:lvl5pPr algn="ctr" rtl="0" fontAlgn="base">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305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8458200" y="6553200"/>
            <a:ext cx="406400" cy="152400"/>
          </a:xfrm>
          <a:prstGeom prst="rect">
            <a:avLst/>
          </a:prstGeom>
          <a:noFill/>
          <a:ln w="12700">
            <a:noFill/>
            <a:miter lim="800000"/>
            <a:headEnd/>
            <a:tailEnd/>
          </a:ln>
          <a:effectLst/>
        </p:spPr>
        <p:txBody>
          <a:bodyPr wrap="none" lIns="0" tIns="0" rIns="0" bIns="0"/>
          <a:lstStyle/>
          <a:p>
            <a:pPr algn="ctr"/>
            <a:fld id="{BBE4EB02-5411-47C8-9E39-67E54314AA43}" type="slidenum">
              <a:rPr lang="en-US" altLang="en-US" sz="1000">
                <a:solidFill>
                  <a:srgbClr val="000000"/>
                </a:solidFill>
                <a:effectLst>
                  <a:outerShdw blurRad="38100" dist="38100" dir="2700000" algn="tl">
                    <a:srgbClr val="C0C0C0"/>
                  </a:outerShdw>
                </a:effectLst>
                <a:latin typeface="Times New Roman" pitchFamily="18" charset="0"/>
                <a:cs typeface="Times New Roman" pitchFamily="18" charset="0"/>
              </a:rPr>
              <a:pPr algn="ctr"/>
              <a:t>‹#›</a:t>
            </a:fld>
            <a:endParaRPr lang="en-US" altLang="en-US" sz="1000" dirty="0">
              <a:solidFill>
                <a:srgbClr val="000000"/>
              </a:solidFill>
              <a:effectLst>
                <a:outerShdw blurRad="38100" dist="38100" dir="2700000" algn="tl">
                  <a:srgbClr val="C0C0C0"/>
                </a:outerShdw>
              </a:effectLst>
              <a:latin typeface="Times New Roman" pitchFamily="18" charset="0"/>
            </a:endParaRPr>
          </a:p>
        </p:txBody>
      </p:sp>
      <p:sp>
        <p:nvSpPr>
          <p:cNvPr id="1032" name="Text Box 8"/>
          <p:cNvSpPr txBox="1">
            <a:spLocks noChangeArrowheads="1"/>
          </p:cNvSpPr>
          <p:nvPr/>
        </p:nvSpPr>
        <p:spPr bwMode="auto">
          <a:xfrm>
            <a:off x="304800" y="6477000"/>
            <a:ext cx="2438400" cy="244475"/>
          </a:xfrm>
          <a:prstGeom prst="rect">
            <a:avLst/>
          </a:prstGeom>
          <a:noFill/>
          <a:ln w="9525">
            <a:noFill/>
            <a:miter lim="800000"/>
            <a:headEnd/>
            <a:tailEnd/>
          </a:ln>
          <a:effectLst/>
        </p:spPr>
        <p:txBody>
          <a:bodyPr>
            <a:spAutoFit/>
          </a:bodyPr>
          <a:lstStyle/>
          <a:p>
            <a:pPr>
              <a:spcBef>
                <a:spcPct val="50000"/>
              </a:spcBef>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687" r:id="rId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305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8458200" y="6553200"/>
            <a:ext cx="406400" cy="152400"/>
          </a:xfrm>
          <a:prstGeom prst="rect">
            <a:avLst/>
          </a:prstGeom>
          <a:noFill/>
          <a:ln w="12700">
            <a:noFill/>
            <a:miter lim="800000"/>
            <a:headEnd/>
            <a:tailEnd/>
          </a:ln>
          <a:effectLst/>
        </p:spPr>
        <p:txBody>
          <a:bodyPr wrap="none" lIns="0" tIns="0" rIns="0" bIns="0"/>
          <a:lstStyle/>
          <a:p>
            <a:pPr algn="ctr"/>
            <a:fld id="{BBE4EB02-5411-47C8-9E39-67E54314AA43}" type="slidenum">
              <a:rPr lang="en-US" altLang="en-US" sz="1000">
                <a:solidFill>
                  <a:srgbClr val="000000"/>
                </a:solidFill>
                <a:effectLst>
                  <a:outerShdw blurRad="38100" dist="38100" dir="2700000" algn="tl">
                    <a:srgbClr val="C0C0C0"/>
                  </a:outerShdw>
                </a:effectLst>
                <a:latin typeface="Times New Roman" pitchFamily="18" charset="0"/>
                <a:cs typeface="Times New Roman" pitchFamily="18" charset="0"/>
              </a:rPr>
              <a:pPr algn="ctr"/>
              <a:t>‹#›</a:t>
            </a:fld>
            <a:endParaRPr lang="en-US" altLang="en-US" sz="1000" dirty="0">
              <a:solidFill>
                <a:srgbClr val="000000"/>
              </a:solidFill>
              <a:effectLst>
                <a:outerShdw blurRad="38100" dist="38100" dir="2700000" algn="tl">
                  <a:srgbClr val="C0C0C0"/>
                </a:outerShdw>
              </a:effectLst>
              <a:latin typeface="Times New Roman" pitchFamily="18" charset="0"/>
            </a:endParaRPr>
          </a:p>
        </p:txBody>
      </p:sp>
      <p:sp>
        <p:nvSpPr>
          <p:cNvPr id="1032" name="Text Box 8"/>
          <p:cNvSpPr txBox="1">
            <a:spLocks noChangeArrowheads="1"/>
          </p:cNvSpPr>
          <p:nvPr/>
        </p:nvSpPr>
        <p:spPr bwMode="auto">
          <a:xfrm>
            <a:off x="304800" y="6477000"/>
            <a:ext cx="2438400" cy="244475"/>
          </a:xfrm>
          <a:prstGeom prst="rect">
            <a:avLst/>
          </a:prstGeom>
          <a:noFill/>
          <a:ln w="9525">
            <a:noFill/>
            <a:miter lim="800000"/>
            <a:headEnd/>
            <a:tailEnd/>
          </a:ln>
          <a:effectLst/>
        </p:spPr>
        <p:txBody>
          <a:bodyPr>
            <a:spAutoFit/>
          </a:bodyPr>
          <a:lstStyle/>
          <a:p>
            <a:pPr>
              <a:spcBef>
                <a:spcPct val="50000"/>
              </a:spcBef>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689" r:id="rId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305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8458200" y="6553200"/>
            <a:ext cx="406400" cy="152400"/>
          </a:xfrm>
          <a:prstGeom prst="rect">
            <a:avLst/>
          </a:prstGeom>
          <a:noFill/>
          <a:ln w="12700">
            <a:noFill/>
            <a:miter lim="800000"/>
            <a:headEnd/>
            <a:tailEnd/>
          </a:ln>
          <a:effectLst/>
        </p:spPr>
        <p:txBody>
          <a:bodyPr wrap="none" lIns="0" tIns="0" rIns="0" bIns="0"/>
          <a:lstStyle/>
          <a:p>
            <a:pPr algn="ctr"/>
            <a:fld id="{BBE4EB02-5411-47C8-9E39-67E54314AA43}" type="slidenum">
              <a:rPr lang="en-US" altLang="en-US" sz="1000">
                <a:solidFill>
                  <a:srgbClr val="000000"/>
                </a:solidFill>
                <a:effectLst>
                  <a:outerShdw blurRad="38100" dist="38100" dir="2700000" algn="tl">
                    <a:srgbClr val="C0C0C0"/>
                  </a:outerShdw>
                </a:effectLst>
                <a:latin typeface="Times New Roman" pitchFamily="18" charset="0"/>
                <a:cs typeface="Times New Roman" pitchFamily="18" charset="0"/>
              </a:rPr>
              <a:pPr algn="ctr"/>
              <a:t>‹#›</a:t>
            </a:fld>
            <a:endParaRPr lang="en-US" altLang="en-US" sz="1000" dirty="0">
              <a:solidFill>
                <a:srgbClr val="000000"/>
              </a:solidFill>
              <a:effectLst>
                <a:outerShdw blurRad="38100" dist="38100" dir="2700000" algn="tl">
                  <a:srgbClr val="C0C0C0"/>
                </a:outerShdw>
              </a:effectLst>
              <a:latin typeface="Times New Roman" pitchFamily="18" charset="0"/>
            </a:endParaRPr>
          </a:p>
        </p:txBody>
      </p:sp>
      <p:sp>
        <p:nvSpPr>
          <p:cNvPr id="1032" name="Text Box 8"/>
          <p:cNvSpPr txBox="1">
            <a:spLocks noChangeArrowheads="1"/>
          </p:cNvSpPr>
          <p:nvPr/>
        </p:nvSpPr>
        <p:spPr bwMode="auto">
          <a:xfrm>
            <a:off x="304800" y="6477000"/>
            <a:ext cx="2438400" cy="244475"/>
          </a:xfrm>
          <a:prstGeom prst="rect">
            <a:avLst/>
          </a:prstGeom>
          <a:noFill/>
          <a:ln w="9525">
            <a:noFill/>
            <a:miter lim="800000"/>
            <a:headEnd/>
            <a:tailEnd/>
          </a:ln>
          <a:effectLst/>
        </p:spPr>
        <p:txBody>
          <a:bodyPr>
            <a:spAutoFit/>
          </a:bodyPr>
          <a:lstStyle/>
          <a:p>
            <a:pPr>
              <a:spcBef>
                <a:spcPct val="50000"/>
              </a:spcBef>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691" r:id="rId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305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8458200" y="6553200"/>
            <a:ext cx="406400" cy="152400"/>
          </a:xfrm>
          <a:prstGeom prst="rect">
            <a:avLst/>
          </a:prstGeom>
          <a:noFill/>
          <a:ln w="12700">
            <a:noFill/>
            <a:miter lim="800000"/>
            <a:headEnd/>
            <a:tailEnd/>
          </a:ln>
          <a:effectLst/>
        </p:spPr>
        <p:txBody>
          <a:bodyPr wrap="none" lIns="0" tIns="0" rIns="0" bIns="0"/>
          <a:lstStyle/>
          <a:p>
            <a:pPr algn="ctr"/>
            <a:fld id="{BBE4EB02-5411-47C8-9E39-67E54314AA43}" type="slidenum">
              <a:rPr lang="en-US" altLang="en-US" sz="1000">
                <a:solidFill>
                  <a:srgbClr val="000000"/>
                </a:solidFill>
                <a:effectLst>
                  <a:outerShdw blurRad="38100" dist="38100" dir="2700000" algn="tl">
                    <a:srgbClr val="C0C0C0"/>
                  </a:outerShdw>
                </a:effectLst>
                <a:latin typeface="Times New Roman" pitchFamily="18" charset="0"/>
                <a:cs typeface="Times New Roman" pitchFamily="18" charset="0"/>
              </a:rPr>
              <a:pPr algn="ctr"/>
              <a:t>‹#›</a:t>
            </a:fld>
            <a:endParaRPr lang="en-US" altLang="en-US" sz="1000" dirty="0">
              <a:solidFill>
                <a:srgbClr val="000000"/>
              </a:solidFill>
              <a:effectLst>
                <a:outerShdw blurRad="38100" dist="38100" dir="2700000" algn="tl">
                  <a:srgbClr val="C0C0C0"/>
                </a:outerShdw>
              </a:effectLst>
              <a:latin typeface="Times New Roman" pitchFamily="18" charset="0"/>
            </a:endParaRPr>
          </a:p>
        </p:txBody>
      </p:sp>
      <p:sp>
        <p:nvSpPr>
          <p:cNvPr id="1032" name="Text Box 8"/>
          <p:cNvSpPr txBox="1">
            <a:spLocks noChangeArrowheads="1"/>
          </p:cNvSpPr>
          <p:nvPr/>
        </p:nvSpPr>
        <p:spPr bwMode="auto">
          <a:xfrm>
            <a:off x="304800" y="6477000"/>
            <a:ext cx="2438400" cy="244475"/>
          </a:xfrm>
          <a:prstGeom prst="rect">
            <a:avLst/>
          </a:prstGeom>
          <a:noFill/>
          <a:ln w="9525">
            <a:noFill/>
            <a:miter lim="800000"/>
            <a:headEnd/>
            <a:tailEnd/>
          </a:ln>
          <a:effectLst/>
        </p:spPr>
        <p:txBody>
          <a:bodyPr>
            <a:spAutoFit/>
          </a:bodyPr>
          <a:lstStyle/>
          <a:p>
            <a:pPr>
              <a:spcBef>
                <a:spcPct val="50000"/>
              </a:spcBef>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693" r:id="rId1"/>
    <p:sldLayoutId id="2147483737" r:id="rId2"/>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305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8458200" y="6553200"/>
            <a:ext cx="406400" cy="152400"/>
          </a:xfrm>
          <a:prstGeom prst="rect">
            <a:avLst/>
          </a:prstGeom>
          <a:noFill/>
          <a:ln w="12700">
            <a:noFill/>
            <a:miter lim="800000"/>
            <a:headEnd/>
            <a:tailEnd/>
          </a:ln>
          <a:effectLst/>
        </p:spPr>
        <p:txBody>
          <a:bodyPr wrap="none" lIns="0" tIns="0" rIns="0" bIns="0"/>
          <a:lstStyle/>
          <a:p>
            <a:pPr algn="ctr"/>
            <a:fld id="{BBE4EB02-5411-47C8-9E39-67E54314AA43}" type="slidenum">
              <a:rPr lang="en-US" altLang="en-US" sz="1000">
                <a:solidFill>
                  <a:srgbClr val="000000"/>
                </a:solidFill>
                <a:effectLst>
                  <a:outerShdw blurRad="38100" dist="38100" dir="2700000" algn="tl">
                    <a:srgbClr val="C0C0C0"/>
                  </a:outerShdw>
                </a:effectLst>
                <a:latin typeface="Times New Roman" pitchFamily="18" charset="0"/>
                <a:cs typeface="Times New Roman" pitchFamily="18" charset="0"/>
              </a:rPr>
              <a:pPr algn="ctr"/>
              <a:t>‹#›</a:t>
            </a:fld>
            <a:endParaRPr lang="en-US" altLang="en-US" sz="1000" dirty="0">
              <a:solidFill>
                <a:srgbClr val="000000"/>
              </a:solidFill>
              <a:effectLst>
                <a:outerShdw blurRad="38100" dist="38100" dir="2700000" algn="tl">
                  <a:srgbClr val="C0C0C0"/>
                </a:outerShdw>
              </a:effectLst>
              <a:latin typeface="Times New Roman" pitchFamily="18" charset="0"/>
            </a:endParaRPr>
          </a:p>
        </p:txBody>
      </p:sp>
      <p:sp>
        <p:nvSpPr>
          <p:cNvPr id="1032" name="Text Box 8"/>
          <p:cNvSpPr txBox="1">
            <a:spLocks noChangeArrowheads="1"/>
          </p:cNvSpPr>
          <p:nvPr/>
        </p:nvSpPr>
        <p:spPr bwMode="auto">
          <a:xfrm>
            <a:off x="304800" y="6477000"/>
            <a:ext cx="2438400" cy="244475"/>
          </a:xfrm>
          <a:prstGeom prst="rect">
            <a:avLst/>
          </a:prstGeom>
          <a:noFill/>
          <a:ln w="9525">
            <a:noFill/>
            <a:miter lim="800000"/>
            <a:headEnd/>
            <a:tailEnd/>
          </a:ln>
          <a:effectLst/>
        </p:spPr>
        <p:txBody>
          <a:bodyPr>
            <a:spAutoFit/>
          </a:bodyPr>
          <a:lstStyle/>
          <a:p>
            <a:pPr>
              <a:spcBef>
                <a:spcPct val="50000"/>
              </a:spcBef>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695" r:id="rId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imes New Roman" pitchFamily="18" charset="0"/>
        </a:defRPr>
      </a:lvl2pPr>
      <a:lvl3pPr algn="ctr" rtl="0" eaLnBrk="0" fontAlgn="base" hangingPunct="0">
        <a:spcBef>
          <a:spcPct val="0"/>
        </a:spcBef>
        <a:spcAft>
          <a:spcPct val="0"/>
        </a:spcAft>
        <a:defRPr sz="3200">
          <a:solidFill>
            <a:schemeClr val="tx2"/>
          </a:solidFill>
          <a:latin typeface="Times New Roman" pitchFamily="18" charset="0"/>
        </a:defRPr>
      </a:lvl3pPr>
      <a:lvl4pPr algn="ctr" rtl="0" eaLnBrk="0" fontAlgn="base" hangingPunct="0">
        <a:spcBef>
          <a:spcPct val="0"/>
        </a:spcBef>
        <a:spcAft>
          <a:spcPct val="0"/>
        </a:spcAft>
        <a:defRPr sz="3200">
          <a:solidFill>
            <a:schemeClr val="tx2"/>
          </a:solidFill>
          <a:latin typeface="Times New Roman" pitchFamily="18" charset="0"/>
        </a:defRPr>
      </a:lvl4pPr>
      <a:lvl5pPr algn="ctr" rtl="0" eaLnBrk="0" fontAlgn="base" hangingPunct="0">
        <a:spcBef>
          <a:spcPct val="0"/>
        </a:spcBef>
        <a:spcAft>
          <a:spcPct val="0"/>
        </a:spcAft>
        <a:defRPr sz="3200">
          <a:solidFill>
            <a:schemeClr val="tx2"/>
          </a:solidFill>
          <a:latin typeface="Times New Roman" pitchFamily="18" charset="0"/>
        </a:defRPr>
      </a:lvl5pPr>
      <a:lvl6pPr marL="457200" algn="ctr" rtl="0" eaLnBrk="0" fontAlgn="base" hangingPunct="0">
        <a:spcBef>
          <a:spcPct val="0"/>
        </a:spcBef>
        <a:spcAft>
          <a:spcPct val="0"/>
        </a:spcAft>
        <a:defRPr sz="3200">
          <a:solidFill>
            <a:schemeClr val="tx2"/>
          </a:solidFill>
          <a:latin typeface="Times New Roman" pitchFamily="18" charset="0"/>
        </a:defRPr>
      </a:lvl6pPr>
      <a:lvl7pPr marL="914400" algn="ctr" rtl="0" eaLnBrk="0" fontAlgn="base" hangingPunct="0">
        <a:spcBef>
          <a:spcPct val="0"/>
        </a:spcBef>
        <a:spcAft>
          <a:spcPct val="0"/>
        </a:spcAft>
        <a:defRPr sz="3200">
          <a:solidFill>
            <a:schemeClr val="tx2"/>
          </a:solidFill>
          <a:latin typeface="Times New Roman" pitchFamily="18" charset="0"/>
        </a:defRPr>
      </a:lvl7pPr>
      <a:lvl8pPr marL="1371600" algn="ctr" rtl="0" eaLnBrk="0" fontAlgn="base" hangingPunct="0">
        <a:spcBef>
          <a:spcPct val="0"/>
        </a:spcBef>
        <a:spcAft>
          <a:spcPct val="0"/>
        </a:spcAft>
        <a:defRPr sz="3200">
          <a:solidFill>
            <a:schemeClr val="tx2"/>
          </a:solidFill>
          <a:latin typeface="Times New Roman" pitchFamily="18" charset="0"/>
        </a:defRPr>
      </a:lvl8pPr>
      <a:lvl9pPr marL="1828800" algn="ctr" rtl="0" eaLnBrk="0" fontAlgn="base" hangingPunct="0">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774648" y="288882"/>
            <a:ext cx="7600950" cy="4318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ltLang="en-US" dirty="0" smtClean="0"/>
              <a:t>Click to edit Master title style</a:t>
            </a:r>
          </a:p>
        </p:txBody>
      </p:sp>
      <p:sp>
        <p:nvSpPr>
          <p:cNvPr id="79875" name="Rectangle 3"/>
          <p:cNvSpPr>
            <a:spLocks noGrp="1" noChangeArrowheads="1"/>
          </p:cNvSpPr>
          <p:nvPr>
            <p:ph type="body" idx="1"/>
          </p:nvPr>
        </p:nvSpPr>
        <p:spPr bwMode="auto">
          <a:xfrm>
            <a:off x="299979" y="836578"/>
            <a:ext cx="8544042" cy="57690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79878" name="Rectangle 6"/>
          <p:cNvSpPr>
            <a:spLocks noChangeArrowheads="1"/>
          </p:cNvSpPr>
          <p:nvPr/>
        </p:nvSpPr>
        <p:spPr bwMode="auto">
          <a:xfrm>
            <a:off x="8491538" y="6569117"/>
            <a:ext cx="406400" cy="182565"/>
          </a:xfrm>
          <a:prstGeom prst="rect">
            <a:avLst/>
          </a:prstGeom>
          <a:noFill/>
          <a:ln w="12700">
            <a:noFill/>
            <a:miter lim="800000"/>
            <a:headEnd/>
            <a:tailEnd/>
          </a:ln>
          <a:effectLst/>
        </p:spPr>
        <p:txBody>
          <a:bodyPr wrap="none" lIns="0" tIns="0" rIns="0" bIns="0"/>
          <a:lstStyle/>
          <a:p>
            <a:pPr algn="ctr"/>
            <a:fld id="{5B71A768-A464-4FD8-9ADF-60CDBCDA9813}" type="slidenum">
              <a:rPr lang="en-US" altLang="en-US" sz="1000">
                <a:solidFill>
                  <a:srgbClr val="000000"/>
                </a:solidFill>
                <a:effectLst>
                  <a:outerShdw blurRad="38100" dist="38100" dir="2700000" algn="tl">
                    <a:srgbClr val="C0C0C0"/>
                  </a:outerShdw>
                </a:effectLst>
                <a:cs typeface="Times New Roman" pitchFamily="18" charset="0"/>
              </a:rPr>
              <a:pPr algn="ctr"/>
              <a:t>‹#›</a:t>
            </a:fld>
            <a:endParaRPr lang="en-US" altLang="en-US" sz="1000" dirty="0">
              <a:solidFill>
                <a:srgbClr val="000000"/>
              </a:solidFill>
              <a:effectLst>
                <a:outerShdw blurRad="38100" dist="38100" dir="2700000" algn="tl">
                  <a:srgbClr val="C0C0C0"/>
                </a:outerShdw>
              </a:effectLst>
            </a:endParaRPr>
          </a:p>
        </p:txBody>
      </p:sp>
      <p:sp>
        <p:nvSpPr>
          <p:cNvPr id="79884" name="Text Box 12"/>
          <p:cNvSpPr txBox="1">
            <a:spLocks noChangeArrowheads="1"/>
          </p:cNvSpPr>
          <p:nvPr/>
        </p:nvSpPr>
        <p:spPr bwMode="auto">
          <a:xfrm>
            <a:off x="336492" y="6532605"/>
            <a:ext cx="2438400" cy="215444"/>
          </a:xfrm>
          <a:prstGeom prst="rect">
            <a:avLst/>
          </a:prstGeom>
          <a:noFill/>
          <a:ln w="9525">
            <a:noFill/>
            <a:miter lim="800000"/>
            <a:headEnd/>
            <a:tailEnd/>
          </a:ln>
          <a:effectLst/>
        </p:spPr>
        <p:txBody>
          <a:bodyPr wrap="square">
            <a:spAutoFit/>
          </a:bodyPr>
          <a:lstStyle/>
          <a:p>
            <a:pPr eaLnBrk="1" hangingPunct="1">
              <a:spcBef>
                <a:spcPct val="50000"/>
              </a:spcBef>
            </a:pPr>
            <a:r>
              <a:rPr lang="en-US" sz="8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9874">
                                            <p:txEl>
                                              <p:charRg st="4294967295" end="4294967295"/>
                                            </p:txEl>
                                          </p:spTgt>
                                        </p:tgtEl>
                                        <p:attrNameLst>
                                          <p:attrName>style.visibility</p:attrName>
                                        </p:attrNameLst>
                                      </p:cBhvr>
                                      <p:to>
                                        <p:strVal val="visible"/>
                                      </p:to>
                                    </p:set>
                                    <p:anim calcmode="lin" valueType="num">
                                      <p:cBhvr additive="base">
                                        <p:cTn id="7" dur="500" fill="hold">
                                          <p:stCondLst>
                                            <p:cond delay="0"/>
                                          </p:stCondLst>
                                        </p:cTn>
                                        <p:tgtEl>
                                          <p:spTgt spid="79874">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79874">
                                            <p:txEl>
                                              <p:charRg st="4294967295" end="4294967295"/>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wipe(left)">
                                      <p:cBhvr>
                                        <p:cTn id="13" dur="500">
                                          <p:stCondLst>
                                            <p:cond delay="0"/>
                                          </p:stCondLst>
                                        </p:cTn>
                                        <p:tgtEl>
                                          <p:spTgt spid="79875">
                                            <p:txEl>
                                              <p:pRg st="0" end="0"/>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9875">
                                            <p:txEl>
                                              <p:pRg st="1" end="1"/>
                                            </p:txEl>
                                          </p:spTgt>
                                        </p:tgtEl>
                                        <p:attrNameLst>
                                          <p:attrName>style.visibility</p:attrName>
                                        </p:attrNameLst>
                                      </p:cBhvr>
                                      <p:to>
                                        <p:strVal val="visible"/>
                                      </p:to>
                                    </p:set>
                                    <p:animEffect transition="in" filter="wipe(left)">
                                      <p:cBhvr>
                                        <p:cTn id="16" dur="500">
                                          <p:stCondLst>
                                            <p:cond delay="0"/>
                                          </p:stCondLst>
                                        </p:cTn>
                                        <p:tgtEl>
                                          <p:spTgt spid="79875">
                                            <p:txEl>
                                              <p:pRg st="1" end="1"/>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Effect transition="in" filter="wipe(left)">
                                      <p:cBhvr>
                                        <p:cTn id="19" dur="500">
                                          <p:stCondLst>
                                            <p:cond delay="0"/>
                                          </p:stCondLst>
                                        </p:cTn>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tmplLst>
          <p:tmpl lvl="1">
            <p:tnLst>
              <p:par>
                <p:cTn xmlns:p14="http://schemas.microsoft.com/office/powerpoint/2010/main" presetID="2" presetClass="entr" presetSubtype="1" fill="hold" nodeType="withEffect">
                  <p:stCondLst>
                    <p:cond delay="0"/>
                  </p:stCondLst>
                  <p:childTnLst>
                    <p:set>
                      <p:cBhvr>
                        <p:cTn dur="1" fill="hold">
                          <p:stCondLst>
                            <p:cond delay="0"/>
                          </p:stCondLst>
                        </p:cTn>
                        <p:tgtEl>
                          <p:spTgt spid="79874"/>
                        </p:tgtEl>
                        <p:attrNameLst>
                          <p:attrName>style.visibility</p:attrName>
                        </p:attrNameLst>
                      </p:cBhvr>
                      <p:to>
                        <p:strVal val="visible"/>
                      </p:to>
                    </p:set>
                    <p:anim calcmode="lin" valueType="num">
                      <p:cBhvr additive="base">
                        <p:cTn dur="500" fill="hold">
                          <p:stCondLst>
                            <p:cond delay="0"/>
                          </p:stCondLst>
                        </p:cTn>
                        <p:tgtEl>
                          <p:spTgt spid="79874"/>
                        </p:tgtEl>
                        <p:attrNameLst>
                          <p:attrName>ppt_x</p:attrName>
                        </p:attrNameLst>
                      </p:cBhvr>
                      <p:tavLst>
                        <p:tav tm="0">
                          <p:val>
                            <p:strVal val="#ppt_x"/>
                          </p:val>
                        </p:tav>
                        <p:tav tm="100000">
                          <p:val>
                            <p:strVal val="#ppt_x"/>
                          </p:val>
                        </p:tav>
                      </p:tavLst>
                    </p:anim>
                    <p:anim calcmode="lin" valueType="num">
                      <p:cBhvr additive="base">
                        <p:cTn dur="500" fill="hold">
                          <p:stCondLst>
                            <p:cond delay="0"/>
                          </p:stCondLst>
                        </p:cTn>
                        <p:tgtEl>
                          <p:spTgt spid="79874"/>
                        </p:tgtEl>
                        <p:attrNameLst>
                          <p:attrName>ppt_y</p:attrName>
                        </p:attrNameLst>
                      </p:cBhvr>
                      <p:tavLst>
                        <p:tav tm="0">
                          <p:val>
                            <p:strVal val="0-#ppt_h/2"/>
                          </p:val>
                        </p:tav>
                        <p:tav tm="100000">
                          <p:val>
                            <p:strVal val="#ppt_y"/>
                          </p:val>
                        </p:tav>
                      </p:tavLst>
                    </p:anim>
                  </p:childTnLst>
                </p:cTn>
              </p:par>
            </p:tnLst>
          </p:tmpl>
        </p:tmplLst>
      </p:bldP>
      <p:bldP spid="79875"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stCondLst>
                            <p:cond delay="0"/>
                          </p:stCondLst>
                        </p:cTn>
                        <p:tgtEl>
                          <p:spTgt spid="79875"/>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stCondLst>
                            <p:cond delay="0"/>
                          </p:stCondLst>
                        </p:cTn>
                        <p:tgtEl>
                          <p:spTgt spid="79875"/>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stCondLst>
                            <p:cond delay="0"/>
                          </p:stCondLst>
                        </p:cTn>
                        <p:tgtEl>
                          <p:spTgt spid="79875"/>
                        </p:tgtEl>
                      </p:cBhvr>
                    </p:animEffect>
                  </p:childTnLst>
                </p:cTn>
              </p:par>
            </p:tnLst>
          </p:tmpl>
        </p:tmplLst>
      </p:bldP>
    </p:bldLst>
  </p:timing>
  <p:txStyles>
    <p:titleStyle>
      <a:lvl1pPr algn="ctr" rtl="0" fontAlgn="base">
        <a:spcBef>
          <a:spcPct val="0"/>
        </a:spcBef>
        <a:spcAft>
          <a:spcPct val="0"/>
        </a:spcAft>
        <a:defRPr sz="2800" b="1">
          <a:solidFill>
            <a:schemeClr val="tx2"/>
          </a:solidFill>
          <a:latin typeface="+mj-lt"/>
          <a:ea typeface="+mj-ea"/>
          <a:cs typeface="+mj-cs"/>
        </a:defRPr>
      </a:lvl1pPr>
      <a:lvl2pPr algn="ctr" rtl="0" fontAlgn="base">
        <a:spcBef>
          <a:spcPct val="0"/>
        </a:spcBef>
        <a:spcAft>
          <a:spcPct val="0"/>
        </a:spcAft>
        <a:defRPr sz="2800" b="1">
          <a:solidFill>
            <a:schemeClr val="tx2"/>
          </a:solidFill>
          <a:latin typeface="Arial" charset="0"/>
        </a:defRPr>
      </a:lvl2pPr>
      <a:lvl3pPr algn="ctr" rtl="0" fontAlgn="base">
        <a:spcBef>
          <a:spcPct val="0"/>
        </a:spcBef>
        <a:spcAft>
          <a:spcPct val="0"/>
        </a:spcAft>
        <a:defRPr sz="2800" b="1">
          <a:solidFill>
            <a:schemeClr val="tx2"/>
          </a:solidFill>
          <a:latin typeface="Arial" charset="0"/>
        </a:defRPr>
      </a:lvl3pPr>
      <a:lvl4pPr algn="ctr" rtl="0" fontAlgn="base">
        <a:spcBef>
          <a:spcPct val="0"/>
        </a:spcBef>
        <a:spcAft>
          <a:spcPct val="0"/>
        </a:spcAft>
        <a:defRPr sz="2800" b="1">
          <a:solidFill>
            <a:schemeClr val="tx2"/>
          </a:solidFill>
          <a:latin typeface="Arial" charset="0"/>
        </a:defRPr>
      </a:lvl4pPr>
      <a:lvl5pPr algn="ctr" rtl="0" fontAlgn="base">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algn="l" rtl="0" fontAlgn="base">
        <a:spcBef>
          <a:spcPct val="0"/>
        </a:spcBef>
        <a:spcAft>
          <a:spcPct val="50000"/>
        </a:spcAft>
        <a:buClr>
          <a:schemeClr val="tx1"/>
        </a:buClr>
        <a:buSzPct val="90000"/>
        <a:buFont typeface="Wingdings" pitchFamily="2" charset="2"/>
        <a:defRPr sz="3200">
          <a:solidFill>
            <a:schemeClr val="tx1"/>
          </a:solidFill>
          <a:latin typeface="+mn-lt"/>
          <a:ea typeface="+mn-ea"/>
          <a:cs typeface="+mn-cs"/>
        </a:defRPr>
      </a:lvl1pPr>
      <a:lvl2pPr marL="1028700" indent="-457200" algn="l" rtl="0" fontAlgn="base">
        <a:spcBef>
          <a:spcPct val="0"/>
        </a:spcBef>
        <a:spcAft>
          <a:spcPct val="50000"/>
        </a:spcAft>
        <a:buClr>
          <a:schemeClr val="tx1"/>
        </a:buClr>
        <a:buSzPct val="80000"/>
        <a:buFont typeface="Times New Roman" pitchFamily="18" charset="0"/>
        <a:buChar char="─"/>
        <a:defRPr sz="2800">
          <a:solidFill>
            <a:schemeClr val="tx1"/>
          </a:solidFill>
          <a:latin typeface="+mn-lt"/>
        </a:defRPr>
      </a:lvl2pPr>
      <a:lvl3pPr marL="1485900" indent="-342900" algn="l" rtl="0" fontAlgn="base">
        <a:spcBef>
          <a:spcPct val="0"/>
        </a:spcBef>
        <a:spcAft>
          <a:spcPct val="50000"/>
        </a:spcAft>
        <a:buClr>
          <a:schemeClr val="tx1"/>
        </a:buClr>
        <a:buFont typeface="Wingdings" pitchFamily="2" charset="2"/>
        <a:buChar char=""/>
        <a:defRPr sz="2400">
          <a:solidFill>
            <a:schemeClr val="tx1"/>
          </a:solidFill>
          <a:latin typeface="+mn-lt"/>
        </a:defRPr>
      </a:lvl3pPr>
      <a:lvl4pPr marL="1828800" indent="-228600" algn="l" rtl="0" fontAlgn="base">
        <a:spcBef>
          <a:spcPct val="20000"/>
        </a:spcBef>
        <a:spcAft>
          <a:spcPct val="0"/>
        </a:spcAft>
        <a:buChar char="–"/>
        <a:defRPr>
          <a:solidFill>
            <a:schemeClr val="tx1"/>
          </a:solidFill>
          <a:latin typeface="Times New Roman" pitchFamily="18" charset="0"/>
        </a:defRPr>
      </a:lvl4pPr>
      <a:lvl5pPr marL="2171700" indent="-228600" algn="l" rtl="0" fontAlgn="base">
        <a:spcBef>
          <a:spcPct val="20000"/>
        </a:spcBef>
        <a:spcAft>
          <a:spcPct val="0"/>
        </a:spcAft>
        <a:buChar char="»"/>
        <a:defRPr>
          <a:solidFill>
            <a:schemeClr val="tx1"/>
          </a:solidFill>
          <a:latin typeface="Times New Roman" pitchFamily="18" charset="0"/>
        </a:defRPr>
      </a:lvl5pPr>
      <a:lvl6pPr marL="2628900" indent="-228600" algn="l" rtl="0" fontAlgn="base">
        <a:spcBef>
          <a:spcPct val="20000"/>
        </a:spcBef>
        <a:spcAft>
          <a:spcPct val="0"/>
        </a:spcAft>
        <a:buChar char="»"/>
        <a:defRPr>
          <a:solidFill>
            <a:schemeClr val="tx1"/>
          </a:solidFill>
          <a:latin typeface="Times New Roman" pitchFamily="18" charset="0"/>
        </a:defRPr>
      </a:lvl6pPr>
      <a:lvl7pPr marL="3086100" indent="-228600" algn="l" rtl="0" fontAlgn="base">
        <a:spcBef>
          <a:spcPct val="20000"/>
        </a:spcBef>
        <a:spcAft>
          <a:spcPct val="0"/>
        </a:spcAft>
        <a:buChar char="»"/>
        <a:defRPr>
          <a:solidFill>
            <a:schemeClr val="tx1"/>
          </a:solidFill>
          <a:latin typeface="Times New Roman" pitchFamily="18" charset="0"/>
        </a:defRPr>
      </a:lvl7pPr>
      <a:lvl8pPr marL="3543300" indent="-228600" algn="l" rtl="0" fontAlgn="base">
        <a:spcBef>
          <a:spcPct val="20000"/>
        </a:spcBef>
        <a:spcAft>
          <a:spcPct val="0"/>
        </a:spcAft>
        <a:buChar char="»"/>
        <a:defRPr>
          <a:solidFill>
            <a:schemeClr val="tx1"/>
          </a:solidFill>
          <a:latin typeface="Times New Roman" pitchFamily="18" charset="0"/>
        </a:defRPr>
      </a:lvl8pPr>
      <a:lvl9pPr marL="4000500" indent="-228600" algn="l" rtl="0" fontAlgn="base">
        <a:spcBef>
          <a:spcPct val="20000"/>
        </a:spcBef>
        <a:spcAft>
          <a:spcPct val="0"/>
        </a:spcAft>
        <a:buChar char="»"/>
        <a:defRPr>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755650" y="225425"/>
            <a:ext cx="7600950" cy="7747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79875" name="Rectangle 3"/>
          <p:cNvSpPr>
            <a:spLocks noGrp="1" noChangeArrowheads="1"/>
          </p:cNvSpPr>
          <p:nvPr>
            <p:ph type="body" idx="1"/>
          </p:nvPr>
        </p:nvSpPr>
        <p:spPr bwMode="auto">
          <a:xfrm>
            <a:off x="611188" y="1052513"/>
            <a:ext cx="8029575" cy="5235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79878" name="Rectangle 6"/>
          <p:cNvSpPr>
            <a:spLocks noChangeArrowheads="1"/>
          </p:cNvSpPr>
          <p:nvPr/>
        </p:nvSpPr>
        <p:spPr bwMode="auto">
          <a:xfrm>
            <a:off x="8496300" y="6489700"/>
            <a:ext cx="406400" cy="215900"/>
          </a:xfrm>
          <a:prstGeom prst="rect">
            <a:avLst/>
          </a:prstGeom>
          <a:noFill/>
          <a:ln w="12700">
            <a:noFill/>
            <a:miter lim="800000"/>
            <a:headEnd/>
            <a:tailEnd/>
          </a:ln>
          <a:effectLst/>
        </p:spPr>
        <p:txBody>
          <a:bodyPr wrap="none" lIns="0" tIns="0" rIns="0" bIns="0"/>
          <a:lstStyle/>
          <a:p>
            <a:pPr algn="ctr"/>
            <a:fld id="{C292F5A3-21C1-4014-8E66-2B1F9343ECBF}" type="slidenum">
              <a:rPr lang="en-US" altLang="en-US" sz="1000">
                <a:solidFill>
                  <a:srgbClr val="000000"/>
                </a:solidFill>
                <a:effectLst>
                  <a:outerShdw blurRad="38100" dist="38100" dir="2700000" algn="tl">
                    <a:srgbClr val="C0C0C0"/>
                  </a:outerShdw>
                </a:effectLst>
                <a:cs typeface="Times New Roman" pitchFamily="18" charset="0"/>
              </a:rPr>
              <a:pPr algn="ctr"/>
              <a:t>‹#›</a:t>
            </a:fld>
            <a:endParaRPr lang="en-US" altLang="en-US" sz="1000">
              <a:solidFill>
                <a:srgbClr val="000000"/>
              </a:solidFill>
              <a:effectLst>
                <a:outerShdw blurRad="38100" dist="38100" dir="2700000" algn="tl">
                  <a:srgbClr val="C0C0C0"/>
                </a:outerShdw>
              </a:effectLst>
            </a:endParaRPr>
          </a:p>
        </p:txBody>
      </p:sp>
      <p:sp>
        <p:nvSpPr>
          <p:cNvPr id="79884" name="Text Box 12"/>
          <p:cNvSpPr txBox="1">
            <a:spLocks noChangeArrowheads="1"/>
          </p:cNvSpPr>
          <p:nvPr/>
        </p:nvSpPr>
        <p:spPr bwMode="auto">
          <a:xfrm>
            <a:off x="395288" y="6561138"/>
            <a:ext cx="2438400" cy="244475"/>
          </a:xfrm>
          <a:prstGeom prst="rect">
            <a:avLst/>
          </a:prstGeom>
          <a:noFill/>
          <a:ln w="9525">
            <a:noFill/>
            <a:miter lim="800000"/>
            <a:headEnd/>
            <a:tailEnd/>
          </a:ln>
          <a:effectLst/>
        </p:spPr>
        <p:txBody>
          <a:bodyPr>
            <a:spAutoFit/>
          </a:bodyPr>
          <a:lstStyle/>
          <a:p>
            <a:pPr eaLnBrk="1" hangingPunct="1">
              <a:spcBef>
                <a:spcPct val="50000"/>
              </a:spcBef>
            </a:pPr>
            <a:r>
              <a:rPr lang="en-US" sz="1000" b="1" dirty="0">
                <a:solidFill>
                  <a:srgbClr val="000000"/>
                </a:solidFill>
                <a:latin typeface="Times New Roman" pitchFamily="18" charset="0"/>
              </a:rPr>
              <a:t>Confidential - for classroom use only</a:t>
            </a:r>
          </a:p>
        </p:txBody>
      </p:sp>
    </p:spTree>
  </p:cSld>
  <p:clrMap bg1="lt1" tx1="dk1" bg2="lt2" tx2="dk2" accent1="accent1" accent2="accent2" accent3="accent3" accent4="accent4" accent5="accent5" accent6="accent6" hlink="hlink" folHlink="folHlink"/>
  <p:sldLayoutIdLst>
    <p:sldLayoutId id="2147483711" r:id="rId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9874">
                                            <p:txEl>
                                              <p:charRg st="4294967295" end="4294967295"/>
                                            </p:txEl>
                                          </p:spTgt>
                                        </p:tgtEl>
                                        <p:attrNameLst>
                                          <p:attrName>style.visibility</p:attrName>
                                        </p:attrNameLst>
                                      </p:cBhvr>
                                      <p:to>
                                        <p:strVal val="visible"/>
                                      </p:to>
                                    </p:set>
                                    <p:anim calcmode="lin" valueType="num">
                                      <p:cBhvr additive="base">
                                        <p:cTn id="7" dur="500" fill="hold">
                                          <p:stCondLst>
                                            <p:cond delay="0"/>
                                          </p:stCondLst>
                                        </p:cTn>
                                        <p:tgtEl>
                                          <p:spTgt spid="79874">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79874">
                                            <p:txEl>
                                              <p:charRg st="4294967295" end="4294967295"/>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9875">
                                            <p:txEl>
                                              <p:pRg st="0" end="0"/>
                                            </p:txEl>
                                          </p:spTgt>
                                        </p:tgtEl>
                                        <p:attrNameLst>
                                          <p:attrName>style.visibility</p:attrName>
                                        </p:attrNameLst>
                                      </p:cBhvr>
                                      <p:to>
                                        <p:strVal val="visible"/>
                                      </p:to>
                                    </p:set>
                                    <p:animEffect transition="in" filter="wipe(left)">
                                      <p:cBhvr>
                                        <p:cTn id="13" dur="500">
                                          <p:stCondLst>
                                            <p:cond delay="0"/>
                                          </p:stCondLst>
                                        </p:cTn>
                                        <p:tgtEl>
                                          <p:spTgt spid="79875">
                                            <p:txEl>
                                              <p:pRg st="0" end="0"/>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79875">
                                            <p:txEl>
                                              <p:pRg st="1" end="1"/>
                                            </p:txEl>
                                          </p:spTgt>
                                        </p:tgtEl>
                                        <p:attrNameLst>
                                          <p:attrName>style.visibility</p:attrName>
                                        </p:attrNameLst>
                                      </p:cBhvr>
                                      <p:to>
                                        <p:strVal val="visible"/>
                                      </p:to>
                                    </p:set>
                                    <p:animEffect transition="in" filter="wipe(left)">
                                      <p:cBhvr>
                                        <p:cTn id="16" dur="500">
                                          <p:stCondLst>
                                            <p:cond delay="0"/>
                                          </p:stCondLst>
                                        </p:cTn>
                                        <p:tgtEl>
                                          <p:spTgt spid="79875">
                                            <p:txEl>
                                              <p:pRg st="1" end="1"/>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Effect transition="in" filter="wipe(left)">
                                      <p:cBhvr>
                                        <p:cTn id="19" dur="500">
                                          <p:stCondLst>
                                            <p:cond delay="0"/>
                                          </p:stCondLst>
                                        </p:cTn>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tmplLst>
          <p:tmpl lvl="1">
            <p:tnLst>
              <p:par>
                <p:cTn xmlns:p14="http://schemas.microsoft.com/office/powerpoint/2010/main" presetID="2" presetClass="entr" presetSubtype="1" fill="hold" nodeType="withEffect">
                  <p:stCondLst>
                    <p:cond delay="0"/>
                  </p:stCondLst>
                  <p:childTnLst>
                    <p:set>
                      <p:cBhvr>
                        <p:cTn dur="1" fill="hold">
                          <p:stCondLst>
                            <p:cond delay="0"/>
                          </p:stCondLst>
                        </p:cTn>
                        <p:tgtEl>
                          <p:spTgt spid="79874"/>
                        </p:tgtEl>
                        <p:attrNameLst>
                          <p:attrName>style.visibility</p:attrName>
                        </p:attrNameLst>
                      </p:cBhvr>
                      <p:to>
                        <p:strVal val="visible"/>
                      </p:to>
                    </p:set>
                    <p:anim calcmode="lin" valueType="num">
                      <p:cBhvr additive="base">
                        <p:cTn dur="500" fill="hold">
                          <p:stCondLst>
                            <p:cond delay="0"/>
                          </p:stCondLst>
                        </p:cTn>
                        <p:tgtEl>
                          <p:spTgt spid="79874"/>
                        </p:tgtEl>
                        <p:attrNameLst>
                          <p:attrName>ppt_x</p:attrName>
                        </p:attrNameLst>
                      </p:cBhvr>
                      <p:tavLst>
                        <p:tav tm="0">
                          <p:val>
                            <p:strVal val="#ppt_x"/>
                          </p:val>
                        </p:tav>
                        <p:tav tm="100000">
                          <p:val>
                            <p:strVal val="#ppt_x"/>
                          </p:val>
                        </p:tav>
                      </p:tavLst>
                    </p:anim>
                    <p:anim calcmode="lin" valueType="num">
                      <p:cBhvr additive="base">
                        <p:cTn dur="500" fill="hold">
                          <p:stCondLst>
                            <p:cond delay="0"/>
                          </p:stCondLst>
                        </p:cTn>
                        <p:tgtEl>
                          <p:spTgt spid="79874"/>
                        </p:tgtEl>
                        <p:attrNameLst>
                          <p:attrName>ppt_y</p:attrName>
                        </p:attrNameLst>
                      </p:cBhvr>
                      <p:tavLst>
                        <p:tav tm="0">
                          <p:val>
                            <p:strVal val="0-#ppt_h/2"/>
                          </p:val>
                        </p:tav>
                        <p:tav tm="100000">
                          <p:val>
                            <p:strVal val="#ppt_y"/>
                          </p:val>
                        </p:tav>
                      </p:tavLst>
                    </p:anim>
                  </p:childTnLst>
                </p:cTn>
              </p:par>
            </p:tnLst>
          </p:tmpl>
        </p:tmplLst>
      </p:bldP>
      <p:bldP spid="79875"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stCondLst>
                            <p:cond delay="0"/>
                          </p:stCondLst>
                        </p:cTn>
                        <p:tgtEl>
                          <p:spTgt spid="79875"/>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stCondLst>
                            <p:cond delay="0"/>
                          </p:stCondLst>
                        </p:cTn>
                        <p:tgtEl>
                          <p:spTgt spid="79875"/>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79875"/>
                        </p:tgtEl>
                        <p:attrNameLst>
                          <p:attrName>style.visibility</p:attrName>
                        </p:attrNameLst>
                      </p:cBhvr>
                      <p:to>
                        <p:strVal val="visible"/>
                      </p:to>
                    </p:set>
                    <p:animEffect transition="in" filter="wipe(left)">
                      <p:cBhvr>
                        <p:cTn dur="500">
                          <p:stCondLst>
                            <p:cond delay="0"/>
                          </p:stCondLst>
                        </p:cTn>
                        <p:tgtEl>
                          <p:spTgt spid="79875"/>
                        </p:tgtEl>
                      </p:cBhvr>
                    </p:animEffect>
                  </p:childTnLst>
                </p:cTn>
              </p:par>
            </p:tnLst>
          </p:tmpl>
        </p:tmplLst>
      </p:bldP>
    </p:bldLst>
  </p:timing>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algn="l" rtl="0" fontAlgn="base">
        <a:spcBef>
          <a:spcPct val="0"/>
        </a:spcBef>
        <a:spcAft>
          <a:spcPct val="50000"/>
        </a:spcAft>
        <a:buClr>
          <a:schemeClr val="tx1"/>
        </a:buClr>
        <a:buSzPct val="90000"/>
        <a:buFont typeface="Wingdings" pitchFamily="2" charset="2"/>
        <a:defRPr sz="3200">
          <a:solidFill>
            <a:schemeClr val="tx1"/>
          </a:solidFill>
          <a:latin typeface="+mn-lt"/>
          <a:ea typeface="+mn-ea"/>
          <a:cs typeface="+mn-cs"/>
        </a:defRPr>
      </a:lvl1pPr>
      <a:lvl2pPr marL="1028700" indent="-457200" algn="l" rtl="0" fontAlgn="base">
        <a:spcBef>
          <a:spcPct val="0"/>
        </a:spcBef>
        <a:spcAft>
          <a:spcPct val="50000"/>
        </a:spcAft>
        <a:buClr>
          <a:schemeClr val="tx1"/>
        </a:buClr>
        <a:buSzPct val="80000"/>
        <a:buFont typeface="Times New Roman" pitchFamily="18" charset="0"/>
        <a:buChar char="─"/>
        <a:defRPr sz="2800">
          <a:solidFill>
            <a:schemeClr val="tx1"/>
          </a:solidFill>
          <a:latin typeface="+mn-lt"/>
        </a:defRPr>
      </a:lvl2pPr>
      <a:lvl3pPr marL="1485900" indent="-342900" algn="l" rtl="0" fontAlgn="base">
        <a:spcBef>
          <a:spcPct val="0"/>
        </a:spcBef>
        <a:spcAft>
          <a:spcPct val="50000"/>
        </a:spcAft>
        <a:buClr>
          <a:schemeClr val="tx1"/>
        </a:buClr>
        <a:buFont typeface="Wingdings" pitchFamily="2" charset="2"/>
        <a:buChar char=""/>
        <a:defRPr sz="2400">
          <a:solidFill>
            <a:schemeClr val="tx1"/>
          </a:solidFill>
          <a:latin typeface="+mn-lt"/>
        </a:defRPr>
      </a:lvl3pPr>
      <a:lvl4pPr marL="1828800" indent="-228600" algn="l" rtl="0" fontAlgn="base">
        <a:spcBef>
          <a:spcPct val="20000"/>
        </a:spcBef>
        <a:spcAft>
          <a:spcPct val="0"/>
        </a:spcAft>
        <a:buChar char="–"/>
        <a:defRPr>
          <a:solidFill>
            <a:schemeClr val="tx1"/>
          </a:solidFill>
          <a:latin typeface="Times New Roman" pitchFamily="18" charset="0"/>
        </a:defRPr>
      </a:lvl4pPr>
      <a:lvl5pPr marL="2171700" indent="-228600" algn="l" rtl="0" fontAlgn="base">
        <a:spcBef>
          <a:spcPct val="20000"/>
        </a:spcBef>
        <a:spcAft>
          <a:spcPct val="0"/>
        </a:spcAft>
        <a:buChar char="»"/>
        <a:defRPr>
          <a:solidFill>
            <a:schemeClr val="tx1"/>
          </a:solidFill>
          <a:latin typeface="Times New Roman" pitchFamily="18" charset="0"/>
        </a:defRPr>
      </a:lvl5pPr>
      <a:lvl6pPr marL="2628900" indent="-228600" algn="l" rtl="0" fontAlgn="base">
        <a:spcBef>
          <a:spcPct val="20000"/>
        </a:spcBef>
        <a:spcAft>
          <a:spcPct val="0"/>
        </a:spcAft>
        <a:buChar char="»"/>
        <a:defRPr>
          <a:solidFill>
            <a:schemeClr val="tx1"/>
          </a:solidFill>
          <a:latin typeface="Times New Roman" pitchFamily="18" charset="0"/>
        </a:defRPr>
      </a:lvl6pPr>
      <a:lvl7pPr marL="3086100" indent="-228600" algn="l" rtl="0" fontAlgn="base">
        <a:spcBef>
          <a:spcPct val="20000"/>
        </a:spcBef>
        <a:spcAft>
          <a:spcPct val="0"/>
        </a:spcAft>
        <a:buChar char="»"/>
        <a:defRPr>
          <a:solidFill>
            <a:schemeClr val="tx1"/>
          </a:solidFill>
          <a:latin typeface="Times New Roman" pitchFamily="18" charset="0"/>
        </a:defRPr>
      </a:lvl7pPr>
      <a:lvl8pPr marL="3543300" indent="-228600" algn="l" rtl="0" fontAlgn="base">
        <a:spcBef>
          <a:spcPct val="20000"/>
        </a:spcBef>
        <a:spcAft>
          <a:spcPct val="0"/>
        </a:spcAft>
        <a:buChar char="»"/>
        <a:defRPr>
          <a:solidFill>
            <a:schemeClr val="tx1"/>
          </a:solidFill>
          <a:latin typeface="Times New Roman" pitchFamily="18" charset="0"/>
        </a:defRPr>
      </a:lvl8pPr>
      <a:lvl9pPr marL="4000500" indent="-228600" algn="l" rtl="0" fontAlgn="base">
        <a:spcBef>
          <a:spcPct val="20000"/>
        </a:spcBef>
        <a:spcAft>
          <a:spcPct val="0"/>
        </a:spcAft>
        <a:buChar char="»"/>
        <a:defRPr>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635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990600"/>
            <a:ext cx="82296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eaLnBrk="1" hangingPunct="1"/>
            <a:fld id="{2E9C0F63-7395-4889-BD3D-687376B325B6}" type="slidenum">
              <a:rPr lang="en-US" b="1">
                <a:solidFill>
                  <a:srgbClr val="000000"/>
                </a:solidFill>
              </a:rPr>
              <a:pPr eaLnBrk="1" hangingPunct="1"/>
              <a:t>‹#›</a:t>
            </a:fld>
            <a:endParaRPr lang="en-US" b="1">
              <a:solidFill>
                <a:srgbClr val="000000"/>
              </a:solidFill>
            </a:endParaRPr>
          </a:p>
        </p:txBody>
      </p:sp>
      <p:sp>
        <p:nvSpPr>
          <p:cNvPr id="1031" name="Text Box 7"/>
          <p:cNvSpPr txBox="1">
            <a:spLocks noChangeArrowheads="1"/>
          </p:cNvSpPr>
          <p:nvPr userDrawn="1"/>
        </p:nvSpPr>
        <p:spPr bwMode="auto">
          <a:xfrm>
            <a:off x="152400" y="6553200"/>
            <a:ext cx="2209800" cy="214313"/>
          </a:xfrm>
          <a:prstGeom prst="rect">
            <a:avLst/>
          </a:prstGeom>
          <a:noFill/>
          <a:ln w="9525">
            <a:noFill/>
            <a:miter lim="800000"/>
            <a:headEnd/>
            <a:tailEnd/>
          </a:ln>
          <a:effectLst/>
        </p:spPr>
        <p:txBody>
          <a:bodyPr>
            <a:spAutoFit/>
          </a:bodyPr>
          <a:lstStyle/>
          <a:p>
            <a:pPr algn="r" eaLnBrk="1" hangingPunct="1">
              <a:spcBef>
                <a:spcPct val="50000"/>
              </a:spcBef>
            </a:pPr>
            <a:r>
              <a:rPr lang="en-US" sz="800" b="1">
                <a:solidFill>
                  <a:srgbClr val="000000"/>
                </a:solidFill>
              </a:rPr>
              <a:t>Confidential – For Classroom Use Only</a:t>
            </a:r>
          </a:p>
        </p:txBody>
      </p:sp>
    </p:spTree>
  </p:cSld>
  <p:clrMap bg1="lt1" tx1="dk1" bg2="lt2" tx2="dk2" accent1="accent1" accent2="accent2" accent3="accent3" accent4="accent4" accent5="accent5" accent6="accent6" hlink="hlink" folHlink="folHlink"/>
  <p:sldLayoutIdLst>
    <p:sldLayoutId id="2147483713" r:id="rId1"/>
  </p:sldLayoutIdLst>
  <p:hf hdr="0" ftr="0" dt="0"/>
  <p:txStyles>
    <p:titleStyle>
      <a:lvl1pPr algn="ctr" rtl="0" fontAlgn="base">
        <a:spcBef>
          <a:spcPct val="0"/>
        </a:spcBef>
        <a:spcAft>
          <a:spcPct val="0"/>
        </a:spcAft>
        <a:defRPr sz="2800">
          <a:solidFill>
            <a:schemeClr val="tx2"/>
          </a:solidFill>
          <a:latin typeface="+mj-lt"/>
          <a:ea typeface="+mj-ea"/>
          <a:cs typeface="+mj-cs"/>
        </a:defRPr>
      </a:lvl1pPr>
      <a:lvl2pPr algn="ctr" rtl="0" fontAlgn="base">
        <a:spcBef>
          <a:spcPct val="0"/>
        </a:spcBef>
        <a:spcAft>
          <a:spcPct val="0"/>
        </a:spcAft>
        <a:defRPr sz="2800">
          <a:solidFill>
            <a:schemeClr val="tx2"/>
          </a:solidFill>
          <a:latin typeface="Arial" charset="0"/>
        </a:defRPr>
      </a:lvl2pPr>
      <a:lvl3pPr algn="ctr" rtl="0" fontAlgn="base">
        <a:spcBef>
          <a:spcPct val="0"/>
        </a:spcBef>
        <a:spcAft>
          <a:spcPct val="0"/>
        </a:spcAft>
        <a:defRPr sz="2800">
          <a:solidFill>
            <a:schemeClr val="tx2"/>
          </a:solidFill>
          <a:latin typeface="Arial" charset="0"/>
        </a:defRPr>
      </a:lvl3pPr>
      <a:lvl4pPr algn="ctr" rtl="0" fontAlgn="base">
        <a:spcBef>
          <a:spcPct val="0"/>
        </a:spcBef>
        <a:spcAft>
          <a:spcPct val="0"/>
        </a:spcAft>
        <a:defRPr sz="2800">
          <a:solidFill>
            <a:schemeClr val="tx2"/>
          </a:solidFill>
          <a:latin typeface="Arial" charset="0"/>
        </a:defRPr>
      </a:lvl4pPr>
      <a:lvl5pPr algn="ctr" rtl="0" fontAlgn="base">
        <a:spcBef>
          <a:spcPct val="0"/>
        </a:spcBef>
        <a:spcAft>
          <a:spcPct val="0"/>
        </a:spcAft>
        <a:defRPr sz="2800">
          <a:solidFill>
            <a:schemeClr val="tx2"/>
          </a:solidFill>
          <a:latin typeface="Arial" charset="0"/>
        </a:defRPr>
      </a:lvl5pPr>
      <a:lvl6pPr marL="457200" algn="ctr" rtl="0" fontAlgn="base">
        <a:spcBef>
          <a:spcPct val="0"/>
        </a:spcBef>
        <a:spcAft>
          <a:spcPct val="0"/>
        </a:spcAft>
        <a:defRPr sz="2800">
          <a:solidFill>
            <a:schemeClr val="tx2"/>
          </a:solidFill>
          <a:latin typeface="Arial" charset="0"/>
        </a:defRPr>
      </a:lvl6pPr>
      <a:lvl7pPr marL="914400" algn="ctr" rtl="0" fontAlgn="base">
        <a:spcBef>
          <a:spcPct val="0"/>
        </a:spcBef>
        <a:spcAft>
          <a:spcPct val="0"/>
        </a:spcAft>
        <a:defRPr sz="2800">
          <a:solidFill>
            <a:schemeClr val="tx2"/>
          </a:solidFill>
          <a:latin typeface="Arial" charset="0"/>
        </a:defRPr>
      </a:lvl7pPr>
      <a:lvl8pPr marL="1371600" algn="ctr" rtl="0" fontAlgn="base">
        <a:spcBef>
          <a:spcPct val="0"/>
        </a:spcBef>
        <a:spcAft>
          <a:spcPct val="0"/>
        </a:spcAft>
        <a:defRPr sz="2800">
          <a:solidFill>
            <a:schemeClr val="tx2"/>
          </a:solidFill>
          <a:latin typeface="Arial" charset="0"/>
        </a:defRPr>
      </a:lvl8pPr>
      <a:lvl9pPr marL="1828800" algn="ctr" rtl="0" fontAlgn="base">
        <a:spcBef>
          <a:spcPct val="0"/>
        </a:spcBef>
        <a:spcAft>
          <a:spcPct val="0"/>
        </a:spcAft>
        <a:defRPr sz="2800">
          <a:solidFill>
            <a:schemeClr val="tx2"/>
          </a:solidFill>
          <a:latin typeface="Arial" charset="0"/>
        </a:defRPr>
      </a:lvl9pPr>
    </p:titleStyle>
    <p:bodyStyle>
      <a:lvl1pPr marL="342900" indent="-342900" algn="l" rtl="0" fontAlgn="base">
        <a:spcBef>
          <a:spcPct val="20000"/>
        </a:spcBef>
        <a:spcAft>
          <a:spcPct val="0"/>
        </a:spcAft>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image" Target="../media/image3.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image" Target="../media/image4.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Microsoft_Excel_97_-_2004_Worksheet1.xls"/><Relationship Id="rId4"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447800"/>
            <a:ext cx="7772400" cy="1752600"/>
          </a:xfrm>
        </p:spPr>
        <p:txBody>
          <a:bodyPr/>
          <a:lstStyle/>
          <a:p>
            <a:pPr>
              <a:lnSpc>
                <a:spcPct val="150000"/>
              </a:lnSpc>
            </a:pPr>
            <a:r>
              <a:rPr lang="en-US" dirty="0" smtClean="0"/>
              <a:t>Business Plans:</a:t>
            </a:r>
            <a:br>
              <a:rPr lang="en-US" dirty="0" smtClean="0"/>
            </a:br>
            <a:r>
              <a:rPr lang="en-US" dirty="0" smtClean="0"/>
              <a:t>An Introduction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Industry Attractiveness</a:t>
            </a:r>
          </a:p>
        </p:txBody>
      </p:sp>
      <p:sp>
        <p:nvSpPr>
          <p:cNvPr id="11267" name="Content Placeholder 2"/>
          <p:cNvSpPr>
            <a:spLocks noGrp="1"/>
          </p:cNvSpPr>
          <p:nvPr>
            <p:ph idx="1"/>
          </p:nvPr>
        </p:nvSpPr>
        <p:spPr>
          <a:xfrm>
            <a:off x="304800" y="990600"/>
            <a:ext cx="8534400" cy="5562600"/>
          </a:xfrm>
        </p:spPr>
        <p:txBody>
          <a:bodyPr>
            <a:normAutofit fontScale="92500" lnSpcReduction="10000"/>
          </a:bodyPr>
          <a:lstStyle/>
          <a:p>
            <a:pPr>
              <a:spcBef>
                <a:spcPct val="50000"/>
              </a:spcBef>
            </a:pPr>
            <a:r>
              <a:rPr lang="en-US" sz="1800" dirty="0" smtClean="0"/>
              <a:t>What industry are you competing in?  Can you define it clearly?</a:t>
            </a:r>
          </a:p>
          <a:p>
            <a:pPr lvl="1">
              <a:spcBef>
                <a:spcPct val="50000"/>
              </a:spcBef>
            </a:pPr>
            <a:r>
              <a:rPr lang="en-US" sz="1600" dirty="0" smtClean="0"/>
              <a:t>How attractive is this industry?</a:t>
            </a:r>
          </a:p>
          <a:p>
            <a:pPr lvl="1">
              <a:spcBef>
                <a:spcPct val="50000"/>
              </a:spcBef>
            </a:pPr>
            <a:r>
              <a:rPr lang="en-US" sz="1600" dirty="0" smtClean="0"/>
              <a:t>Can you do a SWOT analysis?</a:t>
            </a:r>
          </a:p>
          <a:p>
            <a:pPr>
              <a:spcBef>
                <a:spcPct val="50000"/>
              </a:spcBef>
            </a:pPr>
            <a:r>
              <a:rPr lang="en-US" sz="1800" dirty="0" smtClean="0"/>
              <a:t>According to Michael Porter these five competitive forces determine industry attractiveness (i.e. margins):</a:t>
            </a:r>
          </a:p>
          <a:p>
            <a:pPr lvl="1">
              <a:spcBef>
                <a:spcPct val="50000"/>
              </a:spcBef>
              <a:buFontTx/>
              <a:buAutoNum type="arabicPeriod"/>
            </a:pPr>
            <a:r>
              <a:rPr lang="en-US" sz="1600" b="1" dirty="0" smtClean="0"/>
              <a:t>Threat of new entrants</a:t>
            </a:r>
            <a:r>
              <a:rPr lang="en-US" sz="1600" dirty="0" smtClean="0"/>
              <a:t>:  How difficult is it for others to enter this industry?</a:t>
            </a:r>
          </a:p>
          <a:p>
            <a:pPr lvl="1">
              <a:spcBef>
                <a:spcPct val="50000"/>
              </a:spcBef>
              <a:buFontTx/>
              <a:buAutoNum type="arabicPeriod"/>
            </a:pPr>
            <a:r>
              <a:rPr lang="en-US" sz="1600" b="1" dirty="0" smtClean="0"/>
              <a:t>Threat of substitute products or services</a:t>
            </a:r>
            <a:r>
              <a:rPr lang="en-US" sz="1600" dirty="0" smtClean="0"/>
              <a:t>: What are the substitute products and services to yours?  How difficult is it for them to steal your customers?</a:t>
            </a:r>
          </a:p>
          <a:p>
            <a:pPr lvl="1">
              <a:spcBef>
                <a:spcPct val="50000"/>
              </a:spcBef>
              <a:buFontTx/>
              <a:buAutoNum type="arabicPeriod"/>
            </a:pPr>
            <a:r>
              <a:rPr lang="en-US" sz="1600" b="1" dirty="0" smtClean="0"/>
              <a:t>Bargaining power of suppliers</a:t>
            </a:r>
            <a:r>
              <a:rPr lang="en-US" sz="1600" dirty="0" smtClean="0"/>
              <a:t>: Do suppliers have the power to set terms and conditions?</a:t>
            </a:r>
          </a:p>
          <a:p>
            <a:pPr lvl="1">
              <a:spcBef>
                <a:spcPct val="50000"/>
              </a:spcBef>
              <a:buFontTx/>
              <a:buAutoNum type="arabicPeriod"/>
            </a:pPr>
            <a:r>
              <a:rPr lang="en-US" sz="1600" b="1" dirty="0" smtClean="0"/>
              <a:t>Bargaining power of buyers</a:t>
            </a:r>
            <a:r>
              <a:rPr lang="en-US" sz="1600" dirty="0" smtClean="0"/>
              <a:t>: Do customers have the power to set terms and conditions?</a:t>
            </a:r>
          </a:p>
          <a:p>
            <a:pPr lvl="1">
              <a:spcBef>
                <a:spcPct val="50000"/>
              </a:spcBef>
              <a:buFontTx/>
              <a:buAutoNum type="arabicPeriod"/>
            </a:pPr>
            <a:r>
              <a:rPr lang="en-US" sz="1600" b="1" dirty="0" smtClean="0"/>
              <a:t>Rivalry among competitors</a:t>
            </a:r>
            <a:r>
              <a:rPr lang="en-US" sz="1600" dirty="0" smtClean="0"/>
              <a:t>: How intense is the competitive rivalry in the industry?</a:t>
            </a:r>
          </a:p>
          <a:p>
            <a:pPr>
              <a:spcBef>
                <a:spcPct val="50000"/>
              </a:spcBef>
            </a:pPr>
            <a:r>
              <a:rPr lang="en-US" sz="1800" dirty="0" smtClean="0"/>
              <a:t>The interdependence among these factors prevents one competitor from earning above-average returns</a:t>
            </a:r>
          </a:p>
          <a:p>
            <a:pPr lvl="1">
              <a:spcBef>
                <a:spcPct val="50000"/>
              </a:spcBef>
            </a:pPr>
            <a:r>
              <a:rPr lang="en-US" sz="1600" dirty="0" smtClean="0"/>
              <a:t>It is only through competitive advantage that a firm can earn above-average profits for a time</a:t>
            </a:r>
          </a:p>
          <a:p>
            <a:pPr lvl="1">
              <a:spcBef>
                <a:spcPct val="50000"/>
              </a:spcBef>
            </a:pPr>
            <a:r>
              <a:rPr lang="en-US" sz="1600" dirty="0" smtClean="0"/>
              <a:t>These above-average profits are a function of strategically erected entry barriers</a:t>
            </a:r>
          </a:p>
          <a:p>
            <a:pPr>
              <a:spcBef>
                <a:spcPct val="50000"/>
              </a:spcBef>
            </a:pPr>
            <a:r>
              <a:rPr lang="en-US" sz="1800" dirty="0" smtClean="0"/>
              <a:t>Hyper-competition (as theorized by Richard </a:t>
            </a:r>
            <a:r>
              <a:rPr lang="en-US" sz="1800" dirty="0" err="1" smtClean="0"/>
              <a:t>D’Aveni</a:t>
            </a:r>
            <a:r>
              <a:rPr lang="en-US" sz="1800" dirty="0" smtClean="0"/>
              <a:t>) argues that all competitive advantages are temporary because of increased and increasing competitive rivalry</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Sustainable Competitive Advantage</a:t>
            </a:r>
          </a:p>
        </p:txBody>
      </p:sp>
      <p:sp>
        <p:nvSpPr>
          <p:cNvPr id="3" name="Content Placeholder 2"/>
          <p:cNvSpPr>
            <a:spLocks noGrp="1"/>
          </p:cNvSpPr>
          <p:nvPr>
            <p:ph idx="1"/>
          </p:nvPr>
        </p:nvSpPr>
        <p:spPr>
          <a:xfrm>
            <a:off x="381000" y="1143000"/>
            <a:ext cx="8458200" cy="5334000"/>
          </a:xfrm>
        </p:spPr>
        <p:txBody>
          <a:bodyPr>
            <a:normAutofit fontScale="92500" lnSpcReduction="20000"/>
          </a:bodyPr>
          <a:lstStyle/>
          <a:p>
            <a:pPr>
              <a:lnSpc>
                <a:spcPct val="110000"/>
              </a:lnSpc>
              <a:defRPr/>
            </a:pPr>
            <a:r>
              <a:rPr lang="en-US" sz="2000" dirty="0" smtClean="0"/>
              <a:t>Per Michael Porter (Harvard) the strength of an opportunity is a function of the strength of its competitive advantage:</a:t>
            </a:r>
          </a:p>
          <a:p>
            <a:pPr>
              <a:lnSpc>
                <a:spcPct val="110000"/>
              </a:lnSpc>
              <a:defRPr/>
            </a:pPr>
            <a:r>
              <a:rPr lang="en-US" sz="2000" dirty="0" smtClean="0"/>
              <a:t>A sustainable competitive advantage is a difference that can be preserved - a proprietary asset, a core competence, which</a:t>
            </a:r>
          </a:p>
          <a:p>
            <a:pPr lvl="1">
              <a:lnSpc>
                <a:spcPct val="110000"/>
              </a:lnSpc>
              <a:defRPr/>
            </a:pPr>
            <a:r>
              <a:rPr lang="en-US" sz="1800" dirty="0" smtClean="0"/>
              <a:t>delivers greater value to customers</a:t>
            </a:r>
          </a:p>
          <a:p>
            <a:pPr lvl="1">
              <a:lnSpc>
                <a:spcPct val="110000"/>
              </a:lnSpc>
              <a:defRPr/>
            </a:pPr>
            <a:r>
              <a:rPr lang="en-US" sz="1800" dirty="0" smtClean="0"/>
              <a:t>and/or comparable value at lower cost</a:t>
            </a:r>
          </a:p>
          <a:p>
            <a:pPr lvl="1">
              <a:lnSpc>
                <a:spcPct val="110000"/>
              </a:lnSpc>
              <a:defRPr/>
            </a:pPr>
            <a:r>
              <a:rPr lang="en-US" sz="1800" dirty="0" smtClean="0"/>
              <a:t>or enters a niche market where there is no competition</a:t>
            </a:r>
          </a:p>
          <a:p>
            <a:pPr>
              <a:lnSpc>
                <a:spcPct val="110000"/>
              </a:lnSpc>
              <a:defRPr/>
            </a:pPr>
            <a:r>
              <a:rPr lang="en-US" sz="2000" dirty="0" smtClean="0"/>
              <a:t>Competitive strategy is about being different</a:t>
            </a:r>
          </a:p>
          <a:p>
            <a:pPr lvl="1">
              <a:lnSpc>
                <a:spcPct val="110000"/>
              </a:lnSpc>
              <a:defRPr/>
            </a:pPr>
            <a:r>
              <a:rPr lang="en-US" sz="1800" dirty="0" smtClean="0"/>
              <a:t>deliberately choosing a different set of activities to deliver a unique set of values</a:t>
            </a:r>
            <a:endParaRPr lang="en-US" sz="2000" dirty="0" smtClean="0"/>
          </a:p>
          <a:p>
            <a:pPr>
              <a:lnSpc>
                <a:spcPct val="110000"/>
              </a:lnSpc>
              <a:defRPr/>
            </a:pPr>
            <a:endParaRPr lang="en-US" sz="2000" dirty="0" smtClean="0"/>
          </a:p>
          <a:p>
            <a:pPr>
              <a:lnSpc>
                <a:spcPct val="110000"/>
              </a:lnSpc>
              <a:defRPr/>
            </a:pPr>
            <a:r>
              <a:rPr lang="en-US" sz="2000" dirty="0" smtClean="0"/>
              <a:t>Do you possess proprietary advantages that other firms cannot duplicate?</a:t>
            </a:r>
          </a:p>
          <a:p>
            <a:pPr lvl="1">
              <a:lnSpc>
                <a:spcPct val="110000"/>
              </a:lnSpc>
              <a:defRPr/>
            </a:pPr>
            <a:r>
              <a:rPr lang="en-US" sz="1800" dirty="0" smtClean="0"/>
              <a:t>What is the evidence?</a:t>
            </a:r>
          </a:p>
          <a:p>
            <a:pPr>
              <a:lnSpc>
                <a:spcPct val="110000"/>
              </a:lnSpc>
              <a:defRPr/>
            </a:pPr>
            <a:r>
              <a:rPr lang="en-US" sz="2000" dirty="0" smtClean="0"/>
              <a:t>Can your business develop and deploy superior organizational resources, assets, processes, or values that other companies will have difficulty in matching?</a:t>
            </a:r>
          </a:p>
          <a:p>
            <a:pPr lvl="1">
              <a:lnSpc>
                <a:spcPct val="110000"/>
              </a:lnSpc>
              <a:defRPr/>
            </a:pPr>
            <a:r>
              <a:rPr lang="en-US" sz="1800" dirty="0" smtClean="0"/>
              <a:t>What is the evidence?</a:t>
            </a:r>
          </a:p>
          <a:p>
            <a:pPr>
              <a:lnSpc>
                <a:spcPct val="110000"/>
              </a:lnSpc>
              <a:defRPr/>
            </a:pPr>
            <a:r>
              <a:rPr lang="en-US" sz="2000" dirty="0" smtClean="0"/>
              <a:t>Is your business model viable?</a:t>
            </a:r>
          </a:p>
          <a:p>
            <a:pPr lvl="1">
              <a:lnSpc>
                <a:spcPct val="110000"/>
              </a:lnSpc>
              <a:defRPr/>
            </a:pPr>
            <a:r>
              <a:rPr lang="en-US" sz="1800" dirty="0" smtClean="0"/>
              <a:t>Can it be expanded to new markets?  Is it scalable?</a:t>
            </a:r>
          </a:p>
          <a:p>
            <a:pPr lvl="1">
              <a:lnSpc>
                <a:spcPct val="110000"/>
              </a:lnSpc>
              <a:defRPr/>
            </a:pPr>
            <a:r>
              <a:rPr lang="en-US" sz="1800" dirty="0" smtClean="0"/>
              <a:t>How much time do you have till you run out of cash?</a:t>
            </a:r>
          </a:p>
          <a:p>
            <a:pPr>
              <a:lnSpc>
                <a:spcPct val="110000"/>
              </a:lnSpc>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Team Domain</a:t>
            </a:r>
          </a:p>
        </p:txBody>
      </p:sp>
      <p:sp>
        <p:nvSpPr>
          <p:cNvPr id="13315" name="Content Placeholder 2"/>
          <p:cNvSpPr>
            <a:spLocks noGrp="1"/>
          </p:cNvSpPr>
          <p:nvPr>
            <p:ph idx="1"/>
          </p:nvPr>
        </p:nvSpPr>
        <p:spPr/>
        <p:txBody>
          <a:bodyPr/>
          <a:lstStyle/>
          <a:p>
            <a:r>
              <a:rPr lang="en-US" sz="2400" dirty="0" smtClean="0"/>
              <a:t>Are you clear about your mission, aspirations, and risk propensity?</a:t>
            </a:r>
          </a:p>
          <a:p>
            <a:pPr lvl="1"/>
            <a:r>
              <a:rPr lang="en-US" sz="2000" dirty="0" smtClean="0"/>
              <a:t>How much do you care about this business?</a:t>
            </a:r>
          </a:p>
          <a:p>
            <a:pPr lvl="1"/>
            <a:r>
              <a:rPr lang="en-US" sz="2000" dirty="0" smtClean="0"/>
              <a:t>How focused are you?</a:t>
            </a:r>
          </a:p>
          <a:p>
            <a:r>
              <a:rPr lang="en-US" sz="2400" dirty="0" smtClean="0"/>
              <a:t>Can you identify the few critical success factors, the ones that really make a difference?</a:t>
            </a:r>
          </a:p>
          <a:p>
            <a:pPr lvl="1"/>
            <a:r>
              <a:rPr lang="en-US" sz="2000" dirty="0" smtClean="0"/>
              <a:t>Can you and your team really do this?</a:t>
            </a:r>
          </a:p>
          <a:p>
            <a:pPr lvl="1"/>
            <a:r>
              <a:rPr lang="en-US" sz="2000" dirty="0" smtClean="0"/>
              <a:t>Where is the evidence?</a:t>
            </a:r>
          </a:p>
          <a:p>
            <a:pPr lvl="1"/>
            <a:r>
              <a:rPr lang="en-US" sz="2000" dirty="0" smtClean="0"/>
              <a:t>Do you have the experience and drive?</a:t>
            </a:r>
          </a:p>
          <a:p>
            <a:pPr lvl="1"/>
            <a:r>
              <a:rPr lang="en-US" sz="2000" dirty="0" smtClean="0"/>
              <a:t>Can you sell this product/service?</a:t>
            </a:r>
          </a:p>
          <a:p>
            <a:r>
              <a:rPr lang="en-US" sz="2400" dirty="0" smtClean="0"/>
              <a:t>Who do you know up, down and across the value chain?</a:t>
            </a:r>
          </a:p>
          <a:p>
            <a:pPr lvl="1"/>
            <a:r>
              <a:rPr lang="en-US" sz="2000" dirty="0" smtClean="0"/>
              <a:t>How well do you know this business, the customers, the key suppliers, other key players from whom you will need support?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Scoring the Seven Dimensions Model</a:t>
            </a:r>
          </a:p>
        </p:txBody>
      </p:sp>
      <p:sp>
        <p:nvSpPr>
          <p:cNvPr id="14339" name="Content Placeholder 2"/>
          <p:cNvSpPr>
            <a:spLocks noGrp="1"/>
          </p:cNvSpPr>
          <p:nvPr>
            <p:ph idx="1"/>
          </p:nvPr>
        </p:nvSpPr>
        <p:spPr/>
        <p:txBody>
          <a:bodyPr/>
          <a:lstStyle/>
          <a:p>
            <a:pPr>
              <a:lnSpc>
                <a:spcPct val="150000"/>
              </a:lnSpc>
            </a:pPr>
            <a:r>
              <a:rPr lang="en-US" sz="2400" dirty="0" smtClean="0"/>
              <a:t>Which domains are critical?</a:t>
            </a:r>
          </a:p>
          <a:p>
            <a:pPr>
              <a:lnSpc>
                <a:spcPct val="150000"/>
              </a:lnSpc>
            </a:pPr>
            <a:r>
              <a:rPr lang="en-US" sz="2400" dirty="0" smtClean="0"/>
              <a:t>Which are necessary but not sufficient?</a:t>
            </a:r>
          </a:p>
          <a:p>
            <a:pPr>
              <a:lnSpc>
                <a:spcPct val="150000"/>
              </a:lnSpc>
            </a:pPr>
            <a:r>
              <a:rPr lang="en-US" sz="2400" dirty="0" smtClean="0"/>
              <a:t>Which increase an opportunity’s attractiveness, but are not critical?</a:t>
            </a:r>
          </a:p>
          <a:p>
            <a:pPr>
              <a:lnSpc>
                <a:spcPct val="150000"/>
              </a:lnSpc>
            </a:pPr>
            <a:r>
              <a:rPr lang="en-US" sz="2400" dirty="0" smtClean="0"/>
              <a:t>Which do you know and which do you still need to figure out?</a:t>
            </a:r>
          </a:p>
          <a:p>
            <a:pPr>
              <a:lnSpc>
                <a:spcPct val="150000"/>
              </a:lnSpc>
            </a:pPr>
            <a:r>
              <a:rPr lang="en-US" sz="2400" b="1" i="1" dirty="0" smtClean="0"/>
              <a:t>In the end, it always comes down to market demand, market size and structure, and margin analysis</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447800"/>
            <a:ext cx="7772400" cy="1752600"/>
          </a:xfrm>
        </p:spPr>
        <p:txBody>
          <a:bodyPr/>
          <a:lstStyle/>
          <a:p>
            <a:pPr>
              <a:lnSpc>
                <a:spcPct val="150000"/>
              </a:lnSpc>
            </a:pPr>
            <a:r>
              <a:rPr lang="en-US" dirty="0" smtClean="0"/>
              <a:t>Business Plans:</a:t>
            </a:r>
            <a:br>
              <a:rPr lang="en-US" dirty="0" smtClean="0"/>
            </a:br>
            <a:r>
              <a:rPr lang="en-US" dirty="0" smtClean="0"/>
              <a:t>Elements</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Strategy</a:t>
            </a:r>
          </a:p>
        </p:txBody>
      </p:sp>
      <p:sp>
        <p:nvSpPr>
          <p:cNvPr id="18435" name="Rectangle 3"/>
          <p:cNvSpPr>
            <a:spLocks noGrp="1" noChangeArrowheads="1"/>
          </p:cNvSpPr>
          <p:nvPr>
            <p:ph type="body" idx="1"/>
          </p:nvPr>
        </p:nvSpPr>
        <p:spPr>
          <a:xfrm>
            <a:off x="381000" y="990600"/>
            <a:ext cx="8382000" cy="5562600"/>
          </a:xfrm>
        </p:spPr>
        <p:txBody>
          <a:bodyPr>
            <a:normAutofit/>
          </a:bodyPr>
          <a:lstStyle/>
          <a:p>
            <a:pPr>
              <a:lnSpc>
                <a:spcPct val="120000"/>
              </a:lnSpc>
              <a:buFont typeface="Symbol" pitchFamily="18" charset="2"/>
              <a:buNone/>
              <a:defRPr/>
            </a:pPr>
            <a:r>
              <a:rPr lang="en-US" dirty="0" smtClean="0"/>
              <a:t>The business plan must describe the new venture’s strategy</a:t>
            </a:r>
          </a:p>
          <a:p>
            <a:pPr marL="914400" lvl="1" indent="-457200">
              <a:lnSpc>
                <a:spcPct val="120000"/>
              </a:lnSpc>
              <a:buFont typeface="+mj-lt"/>
              <a:buAutoNum type="arabicPeriod"/>
              <a:defRPr/>
            </a:pPr>
            <a:r>
              <a:rPr lang="en-US" dirty="0" smtClean="0"/>
              <a:t>What to sell and to whom</a:t>
            </a:r>
          </a:p>
          <a:p>
            <a:pPr marL="914400" lvl="1" indent="-457200">
              <a:lnSpc>
                <a:spcPct val="120000"/>
              </a:lnSpc>
              <a:buFont typeface="+mj-lt"/>
              <a:buAutoNum type="arabicPeriod"/>
              <a:defRPr/>
            </a:pPr>
            <a:r>
              <a:rPr lang="en-US" dirty="0" smtClean="0"/>
              <a:t>What activities need to be performed</a:t>
            </a:r>
          </a:p>
          <a:p>
            <a:pPr marL="1309688" lvl="2" indent="-225425">
              <a:lnSpc>
                <a:spcPct val="120000"/>
              </a:lnSpc>
              <a:defRPr/>
            </a:pPr>
            <a:r>
              <a:rPr lang="en-US" dirty="0" smtClean="0"/>
              <a:t>to deliver goods and services to customers</a:t>
            </a:r>
          </a:p>
          <a:p>
            <a:pPr marL="1309688" lvl="2" indent="-225425">
              <a:lnSpc>
                <a:spcPct val="120000"/>
              </a:lnSpc>
              <a:defRPr/>
            </a:pPr>
            <a:r>
              <a:rPr lang="en-US" dirty="0" smtClean="0"/>
              <a:t>for sales and cash flow targets to be met</a:t>
            </a:r>
          </a:p>
          <a:p>
            <a:pPr marL="914400" lvl="1" indent="-457200">
              <a:lnSpc>
                <a:spcPct val="120000"/>
              </a:lnSpc>
              <a:buFont typeface="+mj-lt"/>
              <a:buAutoNum type="arabicPeriod"/>
              <a:defRPr/>
            </a:pPr>
            <a:r>
              <a:rPr lang="en-US" dirty="0" smtClean="0"/>
              <a:t>What resources need to be available and what infrastructure needs to be in place for these activities to be performed efficiently and for efficiency to improve over time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685800" y="228600"/>
            <a:ext cx="7772400" cy="381000"/>
          </a:xfrm>
        </p:spPr>
        <p:txBody>
          <a:bodyPr/>
          <a:lstStyle/>
          <a:p>
            <a:r>
              <a:rPr lang="en-US" sz="2800" dirty="0" smtClean="0"/>
              <a:t>More Definitions of Strategy</a:t>
            </a:r>
            <a:endParaRPr lang="en-US" sz="2800" dirty="0"/>
          </a:p>
        </p:txBody>
      </p:sp>
      <p:sp>
        <p:nvSpPr>
          <p:cNvPr id="16387" name="Rectangle 1027"/>
          <p:cNvSpPr>
            <a:spLocks noGrp="1" noChangeArrowheads="1"/>
          </p:cNvSpPr>
          <p:nvPr>
            <p:ph type="body" idx="1"/>
          </p:nvPr>
        </p:nvSpPr>
        <p:spPr>
          <a:xfrm>
            <a:off x="304800" y="685800"/>
            <a:ext cx="8686800" cy="5867400"/>
          </a:xfrm>
        </p:spPr>
        <p:txBody>
          <a:bodyPr/>
          <a:lstStyle/>
          <a:p>
            <a:r>
              <a:rPr lang="en-US" sz="2200" dirty="0" smtClean="0"/>
              <a:t>Good </a:t>
            </a:r>
            <a:r>
              <a:rPr lang="en-US" sz="2200" dirty="0"/>
              <a:t>strategic management requires</a:t>
            </a:r>
          </a:p>
          <a:p>
            <a:pPr lvl="1"/>
            <a:r>
              <a:rPr lang="en-US" sz="2000" dirty="0"/>
              <a:t>environmental scanning opportunities and threats</a:t>
            </a:r>
          </a:p>
          <a:p>
            <a:pPr lvl="1"/>
            <a:r>
              <a:rPr lang="en-US" sz="2000" dirty="0"/>
              <a:t>internal analysis for strengths and weaknesses</a:t>
            </a:r>
          </a:p>
          <a:p>
            <a:endParaRPr lang="en-US" sz="1800" dirty="0"/>
          </a:p>
          <a:p>
            <a:r>
              <a:rPr lang="en-US" sz="2200" dirty="0"/>
              <a:t>Per James Brian Quinn (Dartmouth), a well-developed business strategy first probes and withdraws to determine opponents’ strengths, forces opponents to stretch their commitments, then concentrates resources, attacks a clear exposure, overwhelms a selected market segment, builds a bridgehead in that market, and then regroups and expands from that base to dominate a wider field.</a:t>
            </a:r>
          </a:p>
          <a:p>
            <a:pPr>
              <a:buFont typeface="Wingdings" pitchFamily="2" charset="2"/>
              <a:buNone/>
            </a:pPr>
            <a:endParaRPr lang="en-US" sz="1800" dirty="0" smtClean="0"/>
          </a:p>
          <a:p>
            <a:pPr>
              <a:buFont typeface="Wingdings" pitchFamily="2" charset="2"/>
              <a:buNone/>
            </a:pPr>
            <a:r>
              <a:rPr lang="en-US" sz="2200" dirty="0" smtClean="0"/>
              <a:t>Effective </a:t>
            </a:r>
            <a:r>
              <a:rPr lang="en-US" sz="2200" dirty="0"/>
              <a:t>formal strategies contain three essential elements:</a:t>
            </a:r>
          </a:p>
          <a:p>
            <a:pPr lvl="1">
              <a:buFont typeface="Times New Roman" pitchFamily="18" charset="0"/>
              <a:buChar char="–"/>
            </a:pPr>
            <a:r>
              <a:rPr lang="en-US" sz="2000" dirty="0"/>
              <a:t>the most important goals (or objectives) to be achieved,</a:t>
            </a:r>
          </a:p>
          <a:p>
            <a:pPr lvl="1">
              <a:buFont typeface="Times New Roman" pitchFamily="18" charset="0"/>
              <a:buChar char="–"/>
            </a:pPr>
            <a:r>
              <a:rPr lang="en-US" sz="2000" dirty="0"/>
              <a:t>the most significant policies guiding or limiting action, and </a:t>
            </a:r>
          </a:p>
          <a:p>
            <a:pPr lvl="1">
              <a:buFont typeface="Times New Roman" pitchFamily="18" charset="0"/>
              <a:buChar char="–"/>
            </a:pPr>
            <a:r>
              <a:rPr lang="en-US" sz="2000" dirty="0"/>
              <a:t>the major action sequences (or programs) that are to accomplish the defined goals within the limits set. </a:t>
            </a:r>
          </a:p>
        </p:txBody>
      </p:sp>
      <p:sp>
        <p:nvSpPr>
          <p:cNvPr id="16388" name="Text Box 1028"/>
          <p:cNvSpPr txBox="1">
            <a:spLocks noChangeArrowheads="1"/>
          </p:cNvSpPr>
          <p:nvPr/>
        </p:nvSpPr>
        <p:spPr bwMode="auto">
          <a:xfrm>
            <a:off x="3886200" y="6400800"/>
            <a:ext cx="4679950" cy="214313"/>
          </a:xfrm>
          <a:prstGeom prst="rect">
            <a:avLst/>
          </a:prstGeom>
          <a:noFill/>
          <a:ln w="9525">
            <a:noFill/>
            <a:miter lim="800000"/>
            <a:headEnd/>
            <a:tailEnd/>
          </a:ln>
          <a:effectLst/>
        </p:spPr>
        <p:txBody>
          <a:bodyPr>
            <a:spAutoFit/>
          </a:bodyPr>
          <a:lstStyle/>
          <a:p>
            <a:pPr eaLnBrk="1" hangingPunct="1">
              <a:spcBef>
                <a:spcPct val="50000"/>
              </a:spcBef>
            </a:pPr>
            <a:r>
              <a:rPr lang="en-US" sz="800" dirty="0">
                <a:solidFill>
                  <a:srgbClr val="000000"/>
                </a:solidFill>
              </a:rPr>
              <a:t>James Brian Quinn, </a:t>
            </a:r>
            <a:r>
              <a:rPr lang="en-US" sz="800" i="1" dirty="0">
                <a:solidFill>
                  <a:srgbClr val="000000"/>
                </a:solidFill>
              </a:rPr>
              <a:t>Strategies for Change: Logical </a:t>
            </a:r>
            <a:r>
              <a:rPr lang="en-US" sz="800" i="1" dirty="0" err="1">
                <a:solidFill>
                  <a:srgbClr val="000000"/>
                </a:solidFill>
              </a:rPr>
              <a:t>Incrementalism</a:t>
            </a:r>
            <a:r>
              <a:rPr lang="en-US" sz="800" dirty="0">
                <a:solidFill>
                  <a:srgbClr val="000000"/>
                </a:solidFill>
              </a:rPr>
              <a:t>, (Richard D. Irwin, 1980).</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a:xfrm>
            <a:off x="685800" y="304800"/>
            <a:ext cx="7772400" cy="533400"/>
          </a:xfrm>
        </p:spPr>
        <p:txBody>
          <a:bodyPr/>
          <a:lstStyle/>
          <a:p>
            <a:r>
              <a:rPr lang="en-US" smtClean="0"/>
              <a:t>The Value Proposition</a:t>
            </a:r>
          </a:p>
        </p:txBody>
      </p:sp>
      <p:sp>
        <p:nvSpPr>
          <p:cNvPr id="6" name="Content Placeholder 5"/>
          <p:cNvSpPr>
            <a:spLocks noGrp="1"/>
          </p:cNvSpPr>
          <p:nvPr>
            <p:ph idx="1"/>
          </p:nvPr>
        </p:nvSpPr>
        <p:spPr>
          <a:xfrm>
            <a:off x="304800" y="838200"/>
            <a:ext cx="8534400" cy="5715000"/>
          </a:xfrm>
        </p:spPr>
        <p:txBody>
          <a:bodyPr>
            <a:normAutofit fontScale="70000" lnSpcReduction="20000"/>
          </a:bodyPr>
          <a:lstStyle/>
          <a:p>
            <a:pPr marL="609600" indent="-609600">
              <a:lnSpc>
                <a:spcPct val="120000"/>
              </a:lnSpc>
              <a:defRPr/>
            </a:pPr>
            <a:r>
              <a:rPr lang="en-US" dirty="0" smtClean="0"/>
              <a:t>Per Carlson and Wilmot:</a:t>
            </a:r>
          </a:p>
          <a:p>
            <a:pPr marL="609600" indent="-609600">
              <a:lnSpc>
                <a:spcPct val="120000"/>
              </a:lnSpc>
              <a:buFontTx/>
              <a:buAutoNum type="arabicPeriod"/>
              <a:defRPr/>
            </a:pPr>
            <a:r>
              <a:rPr lang="en-US" dirty="0" smtClean="0"/>
              <a:t>What is the important customer and market </a:t>
            </a:r>
            <a:r>
              <a:rPr lang="en-US" b="1" i="1" dirty="0" smtClean="0"/>
              <a:t>Need</a:t>
            </a:r>
            <a:r>
              <a:rPr lang="en-US" dirty="0" smtClean="0"/>
              <a:t>?</a:t>
            </a:r>
          </a:p>
          <a:p>
            <a:pPr marL="609600" indent="-609600">
              <a:lnSpc>
                <a:spcPct val="120000"/>
              </a:lnSpc>
              <a:buFontTx/>
              <a:buAutoNum type="arabicPeriod"/>
              <a:defRPr/>
            </a:pPr>
            <a:r>
              <a:rPr lang="en-US" dirty="0" smtClean="0"/>
              <a:t>What is the unique </a:t>
            </a:r>
            <a:r>
              <a:rPr lang="en-US" b="1" i="1" dirty="0" smtClean="0"/>
              <a:t>Approach</a:t>
            </a:r>
            <a:r>
              <a:rPr lang="en-US" dirty="0" smtClean="0"/>
              <a:t> for addressing this need? </a:t>
            </a:r>
          </a:p>
          <a:p>
            <a:pPr marL="609600" indent="-609600">
              <a:lnSpc>
                <a:spcPct val="120000"/>
              </a:lnSpc>
              <a:buFontTx/>
              <a:buAutoNum type="arabicPeriod"/>
              <a:defRPr/>
            </a:pPr>
            <a:r>
              <a:rPr lang="en-US" dirty="0" smtClean="0"/>
              <a:t>What are the specific </a:t>
            </a:r>
            <a:r>
              <a:rPr lang="en-US" b="1" i="1" dirty="0" smtClean="0"/>
              <a:t>Benefits per costs</a:t>
            </a:r>
            <a:r>
              <a:rPr lang="en-US" dirty="0" smtClean="0"/>
              <a:t> that result from this approach? </a:t>
            </a:r>
          </a:p>
          <a:p>
            <a:pPr marL="609600" indent="-609600">
              <a:lnSpc>
                <a:spcPct val="120000"/>
              </a:lnSpc>
              <a:buFontTx/>
              <a:buAutoNum type="arabicPeriod"/>
              <a:defRPr/>
            </a:pPr>
            <a:r>
              <a:rPr lang="en-US" dirty="0" smtClean="0"/>
              <a:t>How are these benefits per costs superior to the </a:t>
            </a:r>
            <a:r>
              <a:rPr lang="en-US" b="1" i="1" dirty="0" smtClean="0"/>
              <a:t>Competition’s and the alternatives</a:t>
            </a:r>
            <a:r>
              <a:rPr lang="en-US" dirty="0" smtClean="0"/>
              <a:t>? </a:t>
            </a:r>
          </a:p>
          <a:p>
            <a:pPr marL="609600" indent="-609600">
              <a:lnSpc>
                <a:spcPct val="120000"/>
              </a:lnSpc>
              <a:buFontTx/>
              <a:buAutoNum type="arabicPeriod"/>
              <a:defRPr/>
            </a:pPr>
            <a:endParaRPr lang="en-US" dirty="0" smtClean="0"/>
          </a:p>
          <a:p>
            <a:pPr marL="609600" indent="-609600">
              <a:lnSpc>
                <a:spcPct val="120000"/>
              </a:lnSpc>
              <a:defRPr/>
            </a:pPr>
            <a:r>
              <a:rPr lang="en-US" dirty="0" smtClean="0"/>
              <a:t>A value proposition in business and marketing is a statement summarizing the customer segment, competitor targets, and the core differentiation of one’s product from the offerings of competitors.  </a:t>
            </a:r>
            <a:r>
              <a:rPr lang="en-US" b="1" dirty="0" smtClean="0"/>
              <a:t>In Crossing the Chasm, Geoffrey Moore writes, “Positioning is the single largest influence on the buying decision.”</a:t>
            </a:r>
            <a:r>
              <a:rPr lang="en-US" dirty="0" smtClean="0"/>
              <a:t>  Value propositions are often used in a business model and business plan to describe value added.</a:t>
            </a:r>
          </a:p>
          <a:p>
            <a:pPr marL="609600" indent="-609600">
              <a:lnSpc>
                <a:spcPct val="120000"/>
              </a:lnSpc>
              <a:defRPr/>
            </a:pPr>
            <a:r>
              <a:rPr lang="en-US" dirty="0" smtClean="0"/>
              <a:t>Geoffrey Moore’s value proposition should answer the questions: “Why should I buy this product or service?” as well as “Why should I do anything at all?”  It is a clear and specific statement about the tangible benefits of an offering.</a:t>
            </a:r>
          </a:p>
        </p:txBody>
      </p:sp>
      <p:sp>
        <p:nvSpPr>
          <p:cNvPr id="15364" name="Text Box 4"/>
          <p:cNvSpPr txBox="1">
            <a:spLocks noChangeArrowheads="1"/>
          </p:cNvSpPr>
          <p:nvPr/>
        </p:nvSpPr>
        <p:spPr bwMode="auto">
          <a:xfrm>
            <a:off x="4724400" y="2819400"/>
            <a:ext cx="3962400" cy="214313"/>
          </a:xfrm>
          <a:prstGeom prst="rect">
            <a:avLst/>
          </a:prstGeom>
          <a:noFill/>
          <a:ln w="9525">
            <a:noFill/>
            <a:miter lim="800000"/>
            <a:headEnd/>
            <a:tailEnd/>
          </a:ln>
        </p:spPr>
        <p:txBody>
          <a:bodyPr>
            <a:spAutoFit/>
          </a:bodyPr>
          <a:lstStyle/>
          <a:p>
            <a:pPr>
              <a:spcBef>
                <a:spcPct val="50000"/>
              </a:spcBef>
            </a:pPr>
            <a:r>
              <a:rPr lang="en-US" sz="800"/>
              <a:t>Curtis R. Carlson and William W. Wilmot, </a:t>
            </a:r>
            <a:r>
              <a:rPr lang="en-US" sz="800" i="1"/>
              <a:t>Innovation</a:t>
            </a:r>
            <a:r>
              <a:rPr lang="en-US" sz="800"/>
              <a:t>, (Crown Business: 2006).</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381000"/>
          </a:xfrm>
        </p:spPr>
        <p:txBody>
          <a:bodyPr/>
          <a:lstStyle/>
          <a:p>
            <a:r>
              <a:rPr lang="en-US" dirty="0" smtClean="0"/>
              <a:t>Positioning</a:t>
            </a:r>
            <a:endParaRPr lang="en-US" dirty="0"/>
          </a:p>
        </p:txBody>
      </p:sp>
      <p:sp>
        <p:nvSpPr>
          <p:cNvPr id="3" name="Content Placeholder 2"/>
          <p:cNvSpPr>
            <a:spLocks noGrp="1"/>
          </p:cNvSpPr>
          <p:nvPr>
            <p:ph idx="1"/>
          </p:nvPr>
        </p:nvSpPr>
        <p:spPr>
          <a:xfrm>
            <a:off x="228600" y="838200"/>
            <a:ext cx="8686800" cy="5715000"/>
          </a:xfrm>
        </p:spPr>
        <p:txBody>
          <a:bodyPr>
            <a:normAutofit lnSpcReduction="10000"/>
          </a:bodyPr>
          <a:lstStyle/>
          <a:p>
            <a:pPr marL="381000" indent="-381000">
              <a:lnSpc>
                <a:spcPct val="110000"/>
              </a:lnSpc>
            </a:pPr>
            <a:r>
              <a:rPr lang="en-US" sz="1800" b="1" dirty="0" smtClean="0"/>
              <a:t>Product positioning is the consumer perception of a product or service as compared to its competition. </a:t>
            </a:r>
            <a:r>
              <a:rPr lang="en-US" sz="1800" dirty="0" smtClean="0"/>
              <a:t>It is something (perception) that happens in the minds of the target market. It is the aggregate perception the market has of a particular company, product or service in relation to their perceptions of the competitors in the same category.</a:t>
            </a:r>
          </a:p>
          <a:p>
            <a:pPr>
              <a:lnSpc>
                <a:spcPct val="110000"/>
              </a:lnSpc>
              <a:buFontTx/>
              <a:buNone/>
            </a:pPr>
            <a:endParaRPr lang="en-US" sz="1800" dirty="0" smtClean="0"/>
          </a:p>
          <a:p>
            <a:pPr marL="381000" indent="-381000">
              <a:lnSpc>
                <a:spcPct val="110000"/>
              </a:lnSpc>
            </a:pPr>
            <a:r>
              <a:rPr lang="en-US" sz="1800" dirty="0" smtClean="0"/>
              <a:t>Generally, the product positioning process involves:</a:t>
            </a:r>
          </a:p>
          <a:p>
            <a:pPr lvl="1">
              <a:lnSpc>
                <a:spcPct val="110000"/>
              </a:lnSpc>
              <a:buFont typeface="Arial" charset="0"/>
              <a:buAutoNum type="arabicPeriod"/>
            </a:pPr>
            <a:r>
              <a:rPr lang="en-US" sz="1800" dirty="0" smtClean="0">
                <a:ea typeface="+mn-ea"/>
                <a:cs typeface="+mn-cs"/>
              </a:rPr>
              <a:t>Defining the market in which the product or brand will compete (who the relevant buyers are) </a:t>
            </a:r>
          </a:p>
          <a:p>
            <a:pPr lvl="1">
              <a:lnSpc>
                <a:spcPct val="110000"/>
              </a:lnSpc>
              <a:buFont typeface="Arial" charset="0"/>
              <a:buAutoNum type="arabicPeriod"/>
            </a:pPr>
            <a:r>
              <a:rPr lang="en-US" sz="1800" dirty="0" smtClean="0">
                <a:ea typeface="+mn-ea"/>
                <a:cs typeface="+mn-cs"/>
              </a:rPr>
              <a:t>Identifying the attributes (also called dimensions) that define the product 'space' </a:t>
            </a:r>
          </a:p>
          <a:p>
            <a:pPr lvl="1">
              <a:lnSpc>
                <a:spcPct val="110000"/>
              </a:lnSpc>
              <a:buFont typeface="Arial" charset="0"/>
              <a:buAutoNum type="arabicPeriod"/>
            </a:pPr>
            <a:r>
              <a:rPr lang="en-US" sz="1800" dirty="0" smtClean="0">
                <a:ea typeface="+mn-ea"/>
                <a:cs typeface="+mn-cs"/>
              </a:rPr>
              <a:t>Collecting information from a sample of customers about their perceptions of each product on the relevant attributes </a:t>
            </a:r>
          </a:p>
          <a:p>
            <a:pPr lvl="1">
              <a:lnSpc>
                <a:spcPct val="110000"/>
              </a:lnSpc>
              <a:buFont typeface="Arial" charset="0"/>
              <a:buAutoNum type="arabicPeriod"/>
            </a:pPr>
            <a:r>
              <a:rPr lang="en-US" sz="1800" dirty="0" smtClean="0">
                <a:ea typeface="+mn-ea"/>
                <a:cs typeface="+mn-cs"/>
              </a:rPr>
              <a:t>Determining each product's “share of mind” </a:t>
            </a:r>
          </a:p>
          <a:p>
            <a:pPr lvl="1">
              <a:lnSpc>
                <a:spcPct val="110000"/>
              </a:lnSpc>
              <a:buFont typeface="Arial" charset="0"/>
              <a:buAutoNum type="arabicPeriod"/>
            </a:pPr>
            <a:r>
              <a:rPr lang="en-US" sz="1800" dirty="0" smtClean="0">
                <a:ea typeface="+mn-ea"/>
                <a:cs typeface="+mn-cs"/>
              </a:rPr>
              <a:t>Determining each product's current location in the product space </a:t>
            </a:r>
          </a:p>
          <a:p>
            <a:pPr lvl="1">
              <a:lnSpc>
                <a:spcPct val="110000"/>
              </a:lnSpc>
              <a:buFont typeface="Arial" charset="0"/>
              <a:buAutoNum type="arabicPeriod"/>
            </a:pPr>
            <a:r>
              <a:rPr lang="en-US" sz="1800" dirty="0" smtClean="0">
                <a:ea typeface="+mn-ea"/>
                <a:cs typeface="+mn-cs"/>
              </a:rPr>
              <a:t>Determining the target market's preferred combination of attributes (referred to as an ideal vector) </a:t>
            </a:r>
          </a:p>
          <a:p>
            <a:pPr lvl="1">
              <a:lnSpc>
                <a:spcPct val="110000"/>
              </a:lnSpc>
              <a:buFont typeface="Arial" charset="0"/>
              <a:buAutoNum type="arabicPeriod"/>
            </a:pPr>
            <a:r>
              <a:rPr lang="en-US" sz="1800" dirty="0" smtClean="0">
                <a:ea typeface="+mn-ea"/>
                <a:cs typeface="+mn-cs"/>
              </a:rPr>
              <a:t>Examining the fit between the position of your product  and the position of the ideal vector </a:t>
            </a:r>
          </a:p>
          <a:p>
            <a:pPr lvl="1">
              <a:lnSpc>
                <a:spcPct val="110000"/>
              </a:lnSpc>
              <a:buFont typeface="Arial" charset="0"/>
              <a:buAutoNum type="arabicPeriod"/>
            </a:pPr>
            <a:r>
              <a:rPr lang="en-US" sz="1800" dirty="0" smtClean="0">
                <a:ea typeface="+mn-ea"/>
                <a:cs typeface="+mn-cs"/>
              </a:rPr>
              <a:t>The actual product positioning</a:t>
            </a:r>
          </a:p>
        </p:txBody>
      </p:sp>
      <p:sp>
        <p:nvSpPr>
          <p:cNvPr id="4" name="Text Box 4"/>
          <p:cNvSpPr txBox="1">
            <a:spLocks noChangeArrowheads="1"/>
          </p:cNvSpPr>
          <p:nvPr/>
        </p:nvSpPr>
        <p:spPr bwMode="auto">
          <a:xfrm>
            <a:off x="4038600" y="6400800"/>
            <a:ext cx="3962400" cy="215444"/>
          </a:xfrm>
          <a:prstGeom prst="rect">
            <a:avLst/>
          </a:prstGeom>
          <a:noFill/>
          <a:ln w="9525">
            <a:noFill/>
            <a:miter lim="800000"/>
            <a:headEnd/>
            <a:tailEnd/>
          </a:ln>
          <a:effectLst/>
        </p:spPr>
        <p:txBody>
          <a:bodyPr wrap="square">
            <a:spAutoFit/>
          </a:bodyPr>
          <a:lstStyle/>
          <a:p>
            <a:pPr algn="l">
              <a:spcBef>
                <a:spcPct val="50000"/>
              </a:spcBef>
            </a:pPr>
            <a:r>
              <a:rPr lang="en-US" sz="800" dirty="0"/>
              <a:t>Al </a:t>
            </a:r>
            <a:r>
              <a:rPr lang="en-US" sz="800" dirty="0" err="1"/>
              <a:t>Ries</a:t>
            </a:r>
            <a:r>
              <a:rPr lang="en-US" sz="800" dirty="0"/>
              <a:t> and Jack Trout, </a:t>
            </a:r>
            <a:r>
              <a:rPr lang="en-US" sz="800" i="1" dirty="0"/>
              <a:t>Positioning: The Battle for your Mind</a:t>
            </a:r>
            <a:r>
              <a:rPr lang="en-US" sz="800" dirty="0"/>
              <a:t>, (McGraw-Hill: 1981).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381000"/>
          </a:xfrm>
        </p:spPr>
        <p:txBody>
          <a:bodyPr/>
          <a:lstStyle/>
          <a:p>
            <a:r>
              <a:rPr lang="en-US" dirty="0" smtClean="0"/>
              <a:t>Positioning per ARINC</a:t>
            </a:r>
            <a:endParaRPr lang="en-US" dirty="0"/>
          </a:p>
        </p:txBody>
      </p:sp>
      <p:sp>
        <p:nvSpPr>
          <p:cNvPr id="3" name="Content Placeholder 2"/>
          <p:cNvSpPr>
            <a:spLocks noGrp="1"/>
          </p:cNvSpPr>
          <p:nvPr>
            <p:ph idx="1"/>
          </p:nvPr>
        </p:nvSpPr>
        <p:spPr>
          <a:xfrm>
            <a:off x="228600" y="838200"/>
            <a:ext cx="8686800" cy="5715000"/>
          </a:xfrm>
        </p:spPr>
        <p:txBody>
          <a:bodyPr>
            <a:normAutofit fontScale="92500"/>
          </a:bodyPr>
          <a:lstStyle/>
          <a:p>
            <a:pPr>
              <a:lnSpc>
                <a:spcPct val="120000"/>
              </a:lnSpc>
              <a:buFontTx/>
              <a:buNone/>
            </a:pPr>
            <a:r>
              <a:rPr lang="en-US" sz="1800" dirty="0" smtClean="0"/>
              <a:t>Per ARINC:</a:t>
            </a:r>
          </a:p>
          <a:p>
            <a:pPr>
              <a:lnSpc>
                <a:spcPct val="120000"/>
              </a:lnSpc>
              <a:buFontTx/>
              <a:buNone/>
            </a:pPr>
            <a:r>
              <a:rPr lang="en-US" sz="1800" dirty="0" smtClean="0"/>
              <a:t>When defining your value proposition, if you can clearly answer the following questions in a way that is meaningful to your customer, you have gone a long way in developing a winning offer. </a:t>
            </a:r>
          </a:p>
          <a:p>
            <a:pPr lvl="1">
              <a:lnSpc>
                <a:spcPct val="120000"/>
              </a:lnSpc>
              <a:buFont typeface="+mj-lt"/>
              <a:buAutoNum type="arabicPeriod"/>
            </a:pPr>
            <a:r>
              <a:rPr lang="en-US" sz="1800" dirty="0" smtClean="0"/>
              <a:t>What do we do in helping our customers increase their revenue? </a:t>
            </a:r>
          </a:p>
          <a:p>
            <a:pPr lvl="1">
              <a:lnSpc>
                <a:spcPct val="120000"/>
              </a:lnSpc>
              <a:buFont typeface="+mj-lt"/>
              <a:buAutoNum type="arabicPeriod"/>
            </a:pPr>
            <a:r>
              <a:rPr lang="en-US" sz="1800" dirty="0" smtClean="0"/>
              <a:t>What do we do in helping our customers decrease their costs? </a:t>
            </a:r>
          </a:p>
          <a:p>
            <a:pPr>
              <a:lnSpc>
                <a:spcPct val="120000"/>
              </a:lnSpc>
            </a:pPr>
            <a:endParaRPr lang="en-US" sz="1300" dirty="0" smtClean="0"/>
          </a:p>
          <a:p>
            <a:pPr>
              <a:lnSpc>
                <a:spcPct val="120000"/>
              </a:lnSpc>
              <a:buFontTx/>
              <a:buNone/>
            </a:pPr>
            <a:r>
              <a:rPr lang="en-US" sz="1800" dirty="0" smtClean="0"/>
              <a:t>Other important questions:</a:t>
            </a:r>
          </a:p>
          <a:p>
            <a:pPr lvl="1">
              <a:lnSpc>
                <a:spcPct val="120000"/>
              </a:lnSpc>
            </a:pPr>
            <a:r>
              <a:rPr lang="en-US" sz="1800" dirty="0" smtClean="0"/>
              <a:t>What do we do in helping our customer increase their profitability? </a:t>
            </a:r>
          </a:p>
          <a:p>
            <a:pPr lvl="1">
              <a:lnSpc>
                <a:spcPct val="120000"/>
              </a:lnSpc>
            </a:pPr>
            <a:r>
              <a:rPr lang="en-US" sz="1800" dirty="0" smtClean="0"/>
              <a:t>What do we do to help our customers better respond to the needs of their customers, to new opportunities that might be presented by their customers, or to threats? </a:t>
            </a:r>
          </a:p>
          <a:p>
            <a:pPr lvl="1">
              <a:lnSpc>
                <a:spcPct val="120000"/>
              </a:lnSpc>
            </a:pPr>
            <a:r>
              <a:rPr lang="en-US" sz="1800" dirty="0" smtClean="0"/>
              <a:t>What do we do to help our customers improve their productivity? </a:t>
            </a:r>
          </a:p>
          <a:p>
            <a:pPr lvl="1">
              <a:lnSpc>
                <a:spcPct val="120000"/>
              </a:lnSpc>
            </a:pPr>
            <a:r>
              <a:rPr lang="en-US" sz="1800" dirty="0" smtClean="0"/>
              <a:t>What do we do to help our customers improve their cycle time/speed? </a:t>
            </a:r>
          </a:p>
          <a:p>
            <a:pPr lvl="1">
              <a:lnSpc>
                <a:spcPct val="120000"/>
              </a:lnSpc>
            </a:pPr>
            <a:r>
              <a:rPr lang="en-US" sz="1800" dirty="0" smtClean="0"/>
              <a:t>What do we do to help our customers improve the satisfaction, retention, and growth of their customers? </a:t>
            </a:r>
          </a:p>
          <a:p>
            <a:pPr lvl="1">
              <a:lnSpc>
                <a:spcPct val="120000"/>
              </a:lnSpc>
            </a:pPr>
            <a:r>
              <a:rPr lang="en-US" sz="1800" dirty="0" smtClean="0"/>
              <a:t>What do we do to help our customers improve their quality? </a:t>
            </a:r>
          </a:p>
          <a:p>
            <a:pPr lvl="1">
              <a:lnSpc>
                <a:spcPct val="120000"/>
              </a:lnSpc>
            </a:pPr>
            <a:r>
              <a:rPr lang="en-US" sz="1800" dirty="0" smtClean="0"/>
              <a:t>What do we do to help our customers improve the satisfaction of their employees?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What is a Business Plan</a:t>
            </a:r>
          </a:p>
        </p:txBody>
      </p:sp>
      <p:sp>
        <p:nvSpPr>
          <p:cNvPr id="5123" name="Content Placeholder 2"/>
          <p:cNvSpPr>
            <a:spLocks noGrp="1"/>
          </p:cNvSpPr>
          <p:nvPr>
            <p:ph idx="1"/>
          </p:nvPr>
        </p:nvSpPr>
        <p:spPr>
          <a:xfrm>
            <a:off x="381000" y="914400"/>
            <a:ext cx="8382000" cy="5562600"/>
          </a:xfrm>
        </p:spPr>
        <p:txBody>
          <a:bodyPr>
            <a:normAutofit lnSpcReduction="10000"/>
          </a:bodyPr>
          <a:lstStyle/>
          <a:p>
            <a:r>
              <a:rPr lang="en-US" sz="2000" dirty="0" smtClean="0"/>
              <a:t>A business plan is a formal statement of a largely enforced business goal, the reasons why they are believed attainable, and the plan for reaching those goals. It may also contain background information about the organization or team attempting to reach those goals. </a:t>
            </a:r>
            <a:r>
              <a:rPr lang="en-US" sz="700" dirty="0" smtClean="0"/>
              <a:t>(http://en.wikipedia.org/wiki/Business_plan)</a:t>
            </a:r>
          </a:p>
          <a:p>
            <a:endParaRPr lang="en-US" sz="2000" dirty="0" smtClean="0"/>
          </a:p>
          <a:p>
            <a:r>
              <a:rPr lang="en-US" sz="2000" dirty="0" smtClean="0"/>
              <a:t>A business plan is used to interest and attract support, and therefore it is also a</a:t>
            </a:r>
          </a:p>
          <a:p>
            <a:pPr lvl="1"/>
            <a:r>
              <a:rPr lang="en-US" sz="1800" dirty="0" smtClean="0"/>
              <a:t>marketing document</a:t>
            </a:r>
          </a:p>
          <a:p>
            <a:pPr lvl="1"/>
            <a:r>
              <a:rPr lang="en-US" sz="1800" dirty="0" smtClean="0"/>
              <a:t>and possibly a legal document to raise capital</a:t>
            </a:r>
          </a:p>
          <a:p>
            <a:endParaRPr lang="en-US" sz="2000" dirty="0" smtClean="0"/>
          </a:p>
          <a:p>
            <a:r>
              <a:rPr lang="en-US" sz="2000" dirty="0" smtClean="0"/>
              <a:t>A business plan forces entrepreneurs to think through the business in a systematic way, and therefore it is also a document that articulates</a:t>
            </a:r>
          </a:p>
          <a:p>
            <a:pPr lvl="1"/>
            <a:r>
              <a:rPr lang="en-US" sz="1800" dirty="0" smtClean="0"/>
              <a:t>critical aspects of the business</a:t>
            </a:r>
          </a:p>
          <a:p>
            <a:pPr lvl="1"/>
            <a:r>
              <a:rPr lang="en-US" sz="1800" dirty="0" smtClean="0"/>
              <a:t>how to create and keep customers</a:t>
            </a:r>
          </a:p>
          <a:p>
            <a:pPr lvl="1"/>
            <a:r>
              <a:rPr lang="en-US" sz="1800" dirty="0" smtClean="0"/>
              <a:t>basic assumptions</a:t>
            </a:r>
          </a:p>
          <a:p>
            <a:pPr lvl="1"/>
            <a:r>
              <a:rPr lang="en-US" sz="1800" dirty="0" smtClean="0"/>
              <a:t>financial projections</a:t>
            </a:r>
          </a:p>
          <a:p>
            <a:endParaRPr lang="en-US" sz="2000" dirty="0" smtClean="0"/>
          </a:p>
          <a:p>
            <a:r>
              <a:rPr lang="en-US" sz="2000" dirty="0" smtClean="0"/>
              <a:t>Business plans are written and rewritten and rewritten to reflect changing circumstances and changing stakeholders</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Art of the Start</a:t>
            </a:r>
            <a:endParaRPr lang="en-US" dirty="0"/>
          </a:p>
        </p:txBody>
      </p:sp>
      <p:sp>
        <p:nvSpPr>
          <p:cNvPr id="3" name="Content Placeholder 2"/>
          <p:cNvSpPr>
            <a:spLocks noGrp="1"/>
          </p:cNvSpPr>
          <p:nvPr>
            <p:ph idx="1"/>
          </p:nvPr>
        </p:nvSpPr>
        <p:spPr>
          <a:xfrm>
            <a:off x="228600" y="1143000"/>
            <a:ext cx="8610600" cy="5410200"/>
          </a:xfrm>
        </p:spPr>
        <p:txBody>
          <a:bodyPr>
            <a:normAutofit fontScale="85000" lnSpcReduction="20000"/>
          </a:bodyPr>
          <a:lstStyle/>
          <a:p>
            <a:pPr>
              <a:lnSpc>
                <a:spcPct val="120000"/>
              </a:lnSpc>
            </a:pPr>
            <a:r>
              <a:rPr lang="en-US" sz="2000" dirty="0" smtClean="0"/>
              <a:t>The art of positioning really comes down to nothing more than answering that one simple question: </a:t>
            </a:r>
          </a:p>
          <a:p>
            <a:pPr algn="ctr">
              <a:lnSpc>
                <a:spcPct val="120000"/>
              </a:lnSpc>
            </a:pPr>
            <a:r>
              <a:rPr lang="en-US" b="1" dirty="0" smtClean="0"/>
              <a:t>What do you do? </a:t>
            </a:r>
          </a:p>
          <a:p>
            <a:pPr lvl="1">
              <a:lnSpc>
                <a:spcPct val="120000"/>
              </a:lnSpc>
            </a:pPr>
            <a:r>
              <a:rPr lang="en-US" sz="1800" dirty="0" smtClean="0"/>
              <a:t>Developing a good answer to this question involves seizing the high ground for your organization and establishing precisely how it differs from the mass of competition. Then you must communicate this message to the marketplace.</a:t>
            </a:r>
          </a:p>
          <a:p>
            <a:pPr>
              <a:lnSpc>
                <a:spcPct val="120000"/>
              </a:lnSpc>
            </a:pPr>
            <a:r>
              <a:rPr lang="en-US" sz="2000" dirty="0" smtClean="0"/>
              <a:t>Positioning is inspiring and energizing. It does not allow itself to get mucked up in money, market share, and management egos. These are the qualities to aspire to: </a:t>
            </a:r>
          </a:p>
          <a:p>
            <a:pPr lvl="1">
              <a:lnSpc>
                <a:spcPct val="120000"/>
              </a:lnSpc>
              <a:buFontTx/>
              <a:buAutoNum type="arabicPeriod"/>
            </a:pPr>
            <a:r>
              <a:rPr lang="en-US" sz="1800" dirty="0" smtClean="0"/>
              <a:t>POSITIVE. Entrepreneurship isn’t war, so you don’t describe our enterprise in warlike terms. Your organization’s purpose is not to put another organization out of business. Customers don’t care if you want to destroy the competition. They want to know what benefits they derive from patronizing your company or service. </a:t>
            </a:r>
          </a:p>
          <a:p>
            <a:pPr lvl="1">
              <a:lnSpc>
                <a:spcPct val="120000"/>
              </a:lnSpc>
              <a:buFontTx/>
              <a:buAutoNum type="arabicPeriod"/>
            </a:pPr>
            <a:r>
              <a:rPr lang="en-US" sz="1800" dirty="0" smtClean="0"/>
              <a:t>CUSTOMER-CENTRIC. Positioning is about what you do for your customers—not about what you want to become. Announcing that your organization is “the leading company” is egocentric, not customer-centric. It’s also impractical: How can you prove you’re the leader? How can you prevent another organization from declaring that it is the leader—just as you have? </a:t>
            </a:r>
          </a:p>
          <a:p>
            <a:pPr lvl="1">
              <a:lnSpc>
                <a:spcPct val="120000"/>
              </a:lnSpc>
              <a:buFontTx/>
              <a:buAutoNum type="arabicPeriod"/>
            </a:pPr>
            <a:r>
              <a:rPr lang="en-US" sz="1800" dirty="0" smtClean="0"/>
              <a:t>EMPOWERING. Employees must believe that what you do (that is, your positioning) makes the world a better place. The employees of eBay, for example, believe they enable people to gain financial success. This attitude empowers the employees to exceed their limits— and to enjoy doing so. </a:t>
            </a:r>
          </a:p>
        </p:txBody>
      </p:sp>
      <p:sp>
        <p:nvSpPr>
          <p:cNvPr id="4" name="Text Box 5"/>
          <p:cNvSpPr txBox="1">
            <a:spLocks noChangeArrowheads="1"/>
          </p:cNvSpPr>
          <p:nvPr/>
        </p:nvSpPr>
        <p:spPr bwMode="auto">
          <a:xfrm>
            <a:off x="4724400" y="6477000"/>
            <a:ext cx="3276600" cy="214313"/>
          </a:xfrm>
          <a:prstGeom prst="rect">
            <a:avLst/>
          </a:prstGeom>
          <a:noFill/>
          <a:ln w="9525">
            <a:noFill/>
            <a:miter lim="800000"/>
            <a:headEnd/>
            <a:tailEnd/>
          </a:ln>
          <a:effectLst/>
        </p:spPr>
        <p:txBody>
          <a:bodyPr>
            <a:spAutoFit/>
          </a:bodyPr>
          <a:lstStyle/>
          <a:p>
            <a:pPr eaLnBrk="1" hangingPunct="1">
              <a:spcBef>
                <a:spcPct val="50000"/>
              </a:spcBef>
            </a:pPr>
            <a:r>
              <a:rPr lang="en-US" sz="800" dirty="0">
                <a:latin typeface="Arial" charset="0"/>
              </a:rPr>
              <a:t>Guy Kawasaki, </a:t>
            </a:r>
            <a:r>
              <a:rPr lang="en-US" sz="800" i="1" dirty="0">
                <a:latin typeface="Arial" charset="0"/>
              </a:rPr>
              <a:t>The Art of the Start</a:t>
            </a:r>
            <a:r>
              <a:rPr lang="en-US" sz="800" dirty="0">
                <a:latin typeface="Arial" charset="0"/>
              </a:rPr>
              <a:t>, (Portfolio Hardcover: 2004).</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Statement</a:t>
            </a:r>
            <a:endParaRPr 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rot="16200000">
            <a:off x="1892014" y="215614"/>
            <a:ext cx="3988374" cy="6553198"/>
          </a:xfrm>
          <a:prstGeom prst="rect">
            <a:avLst/>
          </a:prstGeom>
          <a:noFill/>
          <a:ln w="9525">
            <a:noFill/>
            <a:miter lim="800000"/>
            <a:headEnd/>
            <a:tailEnd/>
          </a:ln>
        </p:spPr>
      </p:pic>
      <p:sp>
        <p:nvSpPr>
          <p:cNvPr id="5" name="TextBox 4"/>
          <p:cNvSpPr txBox="1"/>
          <p:nvPr/>
        </p:nvSpPr>
        <p:spPr>
          <a:xfrm rot="10800000" flipV="1">
            <a:off x="5105400" y="6483578"/>
            <a:ext cx="3352800" cy="215444"/>
          </a:xfrm>
          <a:prstGeom prst="rect">
            <a:avLst/>
          </a:prstGeom>
          <a:noFill/>
        </p:spPr>
        <p:txBody>
          <a:bodyPr wrap="square" rtlCol="0">
            <a:spAutoFit/>
          </a:bodyPr>
          <a:lstStyle/>
          <a:p>
            <a:r>
              <a:rPr lang="en-US" sz="800" dirty="0" smtClean="0"/>
              <a:t>Alvin J. Silk, </a:t>
            </a:r>
            <a:r>
              <a:rPr lang="en-US" sz="800" i="1" dirty="0" smtClean="0"/>
              <a:t>What is Marketing? </a:t>
            </a:r>
            <a:r>
              <a:rPr lang="en-US" sz="800" dirty="0" smtClean="0"/>
              <a:t>(HBS Press: 2006).</a:t>
            </a:r>
            <a:endParaRPr lang="en-US" sz="8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The Business Model</a:t>
            </a:r>
          </a:p>
        </p:txBody>
      </p:sp>
      <p:sp>
        <p:nvSpPr>
          <p:cNvPr id="16387" name="Rectangle 3"/>
          <p:cNvSpPr>
            <a:spLocks noGrp="1" noChangeArrowheads="1"/>
          </p:cNvSpPr>
          <p:nvPr>
            <p:ph type="body" idx="1"/>
          </p:nvPr>
        </p:nvSpPr>
        <p:spPr>
          <a:xfrm>
            <a:off x="228600" y="990600"/>
            <a:ext cx="8686800" cy="5638800"/>
          </a:xfrm>
        </p:spPr>
        <p:txBody>
          <a:bodyPr>
            <a:normAutofit fontScale="77500" lnSpcReduction="20000"/>
          </a:bodyPr>
          <a:lstStyle/>
          <a:p>
            <a:pPr>
              <a:lnSpc>
                <a:spcPct val="120000"/>
              </a:lnSpc>
              <a:buFont typeface="Symbol" pitchFamily="18" charset="2"/>
              <a:buNone/>
            </a:pPr>
            <a:r>
              <a:rPr lang="en-US" dirty="0" smtClean="0"/>
              <a:t>The business plan must lay out the new venture’s business model:</a:t>
            </a:r>
          </a:p>
          <a:p>
            <a:pPr lvl="1">
              <a:lnSpc>
                <a:spcPct val="120000"/>
              </a:lnSpc>
            </a:pPr>
            <a:r>
              <a:rPr lang="en-US" dirty="0" smtClean="0"/>
              <a:t>The way a business creates and keeps customers</a:t>
            </a:r>
          </a:p>
          <a:p>
            <a:pPr lvl="1">
              <a:lnSpc>
                <a:spcPct val="120000"/>
              </a:lnSpc>
            </a:pPr>
            <a:r>
              <a:rPr lang="en-US" dirty="0" smtClean="0"/>
              <a:t>The way a business</a:t>
            </a:r>
          </a:p>
          <a:p>
            <a:pPr lvl="2">
              <a:lnSpc>
                <a:spcPct val="120000"/>
              </a:lnSpc>
            </a:pPr>
            <a:r>
              <a:rPr lang="en-US" dirty="0" smtClean="0"/>
              <a:t>Organizes inputs</a:t>
            </a:r>
          </a:p>
          <a:p>
            <a:pPr lvl="2">
              <a:lnSpc>
                <a:spcPct val="120000"/>
              </a:lnSpc>
            </a:pPr>
            <a:r>
              <a:rPr lang="en-US" dirty="0" smtClean="0"/>
              <a:t>Converts inputs into value-creating outputs</a:t>
            </a:r>
          </a:p>
          <a:p>
            <a:pPr lvl="2">
              <a:lnSpc>
                <a:spcPct val="120000"/>
              </a:lnSpc>
            </a:pPr>
            <a:r>
              <a:rPr lang="en-US" dirty="0" smtClean="0"/>
              <a:t>Delivers the outputs to customers </a:t>
            </a:r>
          </a:p>
          <a:p>
            <a:pPr lvl="2">
              <a:lnSpc>
                <a:spcPct val="120000"/>
              </a:lnSpc>
            </a:pPr>
            <a:r>
              <a:rPr lang="en-US" dirty="0" smtClean="0"/>
              <a:t>Gets customers to pay for the outputs</a:t>
            </a:r>
          </a:p>
          <a:p>
            <a:pPr lvl="1">
              <a:lnSpc>
                <a:spcPct val="120000"/>
              </a:lnSpc>
            </a:pPr>
            <a:r>
              <a:rPr lang="en-US" dirty="0" smtClean="0"/>
              <a:t>The way a business establishes competitive advantage</a:t>
            </a:r>
          </a:p>
          <a:p>
            <a:pPr>
              <a:lnSpc>
                <a:spcPct val="120000"/>
              </a:lnSpc>
            </a:pPr>
            <a:endParaRPr lang="en-US" sz="1700" dirty="0" smtClean="0"/>
          </a:p>
          <a:p>
            <a:pPr>
              <a:lnSpc>
                <a:spcPct val="120000"/>
              </a:lnSpc>
            </a:pPr>
            <a:r>
              <a:rPr lang="en-US" sz="2900" dirty="0" smtClean="0"/>
              <a:t>Another definition of the term comes from Alexander </a:t>
            </a:r>
            <a:r>
              <a:rPr lang="en-US" sz="2900" dirty="0" err="1" smtClean="0"/>
              <a:t>Osterwalder</a:t>
            </a:r>
            <a:r>
              <a:rPr lang="en-US" sz="2900" dirty="0" smtClean="0"/>
              <a:t> (Lausanne):</a:t>
            </a:r>
          </a:p>
          <a:p>
            <a:pPr lvl="1">
              <a:lnSpc>
                <a:spcPct val="120000"/>
              </a:lnSpc>
            </a:pPr>
            <a:r>
              <a:rPr lang="en-US" dirty="0" smtClean="0"/>
              <a:t>A business model is a conceptual tool that contains a set of elements and their relationships and allows expressing the business logic of a specific firm. </a:t>
            </a:r>
          </a:p>
          <a:p>
            <a:pPr lvl="1">
              <a:lnSpc>
                <a:spcPct val="120000"/>
              </a:lnSpc>
            </a:pPr>
            <a:r>
              <a:rPr lang="en-US" dirty="0" smtClean="0"/>
              <a:t>It is a description of the value a company offers to one or several segments of customers and of the architecture of the firm and its network of partners for creating, marketing, and delivering this value and relationship capital, to generate profitable and sustainable revenue streams.</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View of Business Models</a:t>
            </a:r>
            <a:endParaRPr lang="en-US" dirty="0"/>
          </a:p>
        </p:txBody>
      </p:sp>
      <p:sp>
        <p:nvSpPr>
          <p:cNvPr id="3" name="Content Placeholder 2"/>
          <p:cNvSpPr>
            <a:spLocks noGrp="1"/>
          </p:cNvSpPr>
          <p:nvPr>
            <p:ph idx="1"/>
          </p:nvPr>
        </p:nvSpPr>
        <p:spPr>
          <a:xfrm>
            <a:off x="304800" y="990600"/>
            <a:ext cx="8686800" cy="5638800"/>
          </a:xfrm>
        </p:spPr>
        <p:txBody>
          <a:bodyPr>
            <a:normAutofit fontScale="62500" lnSpcReduction="20000"/>
          </a:bodyPr>
          <a:lstStyle/>
          <a:p>
            <a:pPr>
              <a:lnSpc>
                <a:spcPct val="120000"/>
              </a:lnSpc>
            </a:pPr>
            <a:r>
              <a:rPr lang="en-US" sz="2900" dirty="0" smtClean="0"/>
              <a:t>Thus, a business model describes a company's:</a:t>
            </a:r>
            <a:endParaRPr lang="en-US" sz="2500" dirty="0" smtClean="0"/>
          </a:p>
          <a:p>
            <a:pPr lvl="1">
              <a:lnSpc>
                <a:spcPct val="120000"/>
              </a:lnSpc>
              <a:buFont typeface="+mj-lt"/>
              <a:buAutoNum type="arabicPeriod"/>
            </a:pPr>
            <a:r>
              <a:rPr lang="en-US" sz="2500" b="1" dirty="0" smtClean="0"/>
              <a:t>value propositions</a:t>
            </a:r>
            <a:r>
              <a:rPr lang="en-US" sz="2500" dirty="0" smtClean="0"/>
              <a:t>: The company's offers which bundle products and services into value for the customer. A value proposition creates utility for the customer.</a:t>
            </a:r>
          </a:p>
          <a:p>
            <a:pPr lvl="1">
              <a:lnSpc>
                <a:spcPct val="120000"/>
              </a:lnSpc>
              <a:buFont typeface="+mj-lt"/>
              <a:buAutoNum type="arabicPeriod"/>
            </a:pPr>
            <a:r>
              <a:rPr lang="en-US" b="1" dirty="0" smtClean="0"/>
              <a:t>target customer segments</a:t>
            </a:r>
            <a:r>
              <a:rPr lang="en-US" dirty="0" smtClean="0"/>
              <a:t>: The customer segments a company wants to offer value to. This describes the groups of people with common characteristics for which the company creates value. The process of defining customer segments is referred to as market segmentation.</a:t>
            </a:r>
          </a:p>
          <a:p>
            <a:pPr lvl="1">
              <a:lnSpc>
                <a:spcPct val="120000"/>
              </a:lnSpc>
              <a:buFont typeface="+mj-lt"/>
              <a:buAutoNum type="arabicPeriod"/>
            </a:pPr>
            <a:r>
              <a:rPr lang="en-US" b="1" dirty="0" smtClean="0"/>
              <a:t>distribution channels</a:t>
            </a:r>
            <a:r>
              <a:rPr lang="en-US" dirty="0" smtClean="0"/>
              <a:t>: The various means of the company to get in touch with its customers. This describes how a company goes to market. It refers to the company's marketing and distribution strategy.</a:t>
            </a:r>
          </a:p>
          <a:p>
            <a:pPr lvl="1">
              <a:lnSpc>
                <a:spcPct val="120000"/>
              </a:lnSpc>
              <a:buFont typeface="+mj-lt"/>
              <a:buAutoNum type="arabicPeriod"/>
            </a:pPr>
            <a:r>
              <a:rPr lang="en-US" b="1" dirty="0" smtClean="0"/>
              <a:t>customer relationships</a:t>
            </a:r>
            <a:r>
              <a:rPr lang="en-US" dirty="0" smtClean="0"/>
              <a:t>: The links a company establishes between itself and its different customer segments. The process of managing customer relationships is referred to as customer relationship management.</a:t>
            </a:r>
          </a:p>
          <a:p>
            <a:pPr lvl="1">
              <a:lnSpc>
                <a:spcPct val="120000"/>
              </a:lnSpc>
              <a:buFont typeface="+mj-lt"/>
              <a:buAutoNum type="arabicPeriod"/>
            </a:pPr>
            <a:r>
              <a:rPr lang="en-US" b="1" dirty="0" smtClean="0"/>
              <a:t>value configurations</a:t>
            </a:r>
            <a:r>
              <a:rPr lang="en-US" dirty="0" smtClean="0"/>
              <a:t>: The configuration of activities and resources.</a:t>
            </a:r>
          </a:p>
          <a:p>
            <a:pPr lvl="1">
              <a:lnSpc>
                <a:spcPct val="120000"/>
              </a:lnSpc>
              <a:buFont typeface="+mj-lt"/>
              <a:buAutoNum type="arabicPeriod"/>
            </a:pPr>
            <a:r>
              <a:rPr lang="en-US" b="1" dirty="0" smtClean="0"/>
              <a:t>core capabilities</a:t>
            </a:r>
            <a:r>
              <a:rPr lang="en-US" dirty="0" smtClean="0"/>
              <a:t>: The capabilities and competencies necessary to execute the company's business model.</a:t>
            </a:r>
          </a:p>
          <a:p>
            <a:pPr lvl="1">
              <a:lnSpc>
                <a:spcPct val="120000"/>
              </a:lnSpc>
              <a:buFont typeface="+mj-lt"/>
              <a:buAutoNum type="arabicPeriod"/>
            </a:pPr>
            <a:r>
              <a:rPr lang="en-US" b="1" dirty="0" smtClean="0"/>
              <a:t>partner network</a:t>
            </a:r>
            <a:r>
              <a:rPr lang="en-US" dirty="0" smtClean="0"/>
              <a:t>: The network of cooperative agreements with other companies necessary to efficiently offer and commercialize value. This describes the company's range of business alliances.</a:t>
            </a:r>
          </a:p>
          <a:p>
            <a:pPr lvl="1">
              <a:lnSpc>
                <a:spcPct val="120000"/>
              </a:lnSpc>
              <a:buFont typeface="+mj-lt"/>
              <a:buAutoNum type="arabicPeriod"/>
            </a:pPr>
            <a:r>
              <a:rPr lang="en-US" b="1" dirty="0" smtClean="0"/>
              <a:t>cost structure</a:t>
            </a:r>
            <a:r>
              <a:rPr lang="en-US" dirty="0" smtClean="0"/>
              <a:t>: The monetary consequences of the means employed in the business model.</a:t>
            </a:r>
          </a:p>
          <a:p>
            <a:pPr lvl="1">
              <a:lnSpc>
                <a:spcPct val="120000"/>
              </a:lnSpc>
              <a:buFont typeface="+mj-lt"/>
              <a:buAutoNum type="arabicPeriod"/>
            </a:pPr>
            <a:r>
              <a:rPr lang="en-US" b="1" dirty="0" smtClean="0"/>
              <a:t>revenue model</a:t>
            </a:r>
            <a:r>
              <a:rPr lang="en-US" dirty="0" smtClean="0"/>
              <a:t>: The way a company makes money through a variety of revenue flows.</a:t>
            </a:r>
          </a:p>
          <a:p>
            <a:pPr>
              <a:lnSpc>
                <a:spcPct val="120000"/>
              </a:lnSpc>
            </a:pPr>
            <a:endParaRPr lang="en-US" dirty="0"/>
          </a:p>
        </p:txBody>
      </p:sp>
      <p:sp>
        <p:nvSpPr>
          <p:cNvPr id="4" name="Text Box 4"/>
          <p:cNvSpPr txBox="1">
            <a:spLocks noChangeArrowheads="1"/>
          </p:cNvSpPr>
          <p:nvPr/>
        </p:nvSpPr>
        <p:spPr bwMode="auto">
          <a:xfrm>
            <a:off x="4343400" y="6248400"/>
            <a:ext cx="3352800" cy="398463"/>
          </a:xfrm>
          <a:prstGeom prst="rect">
            <a:avLst/>
          </a:prstGeom>
          <a:noFill/>
          <a:ln w="9525">
            <a:noFill/>
            <a:miter lim="800000"/>
            <a:headEnd/>
            <a:tailEnd/>
          </a:ln>
          <a:effectLst/>
        </p:spPr>
        <p:txBody>
          <a:bodyPr>
            <a:spAutoFit/>
          </a:bodyPr>
          <a:lstStyle/>
          <a:p>
            <a:pPr>
              <a:spcBef>
                <a:spcPct val="50000"/>
              </a:spcBef>
            </a:pPr>
            <a:r>
              <a:rPr lang="en-US" sz="800" dirty="0"/>
              <a:t>http://en.wikipedia.org/wiki/Business_model</a:t>
            </a:r>
          </a:p>
          <a:p>
            <a:pPr>
              <a:spcBef>
                <a:spcPct val="50000"/>
              </a:spcBef>
            </a:pPr>
            <a:r>
              <a:rPr lang="en-US" sz="800" dirty="0"/>
              <a:t>http://business-model-design.blogspot.com/2006_06_01_archive.html</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533400"/>
          </a:xfrm>
        </p:spPr>
        <p:txBody>
          <a:bodyPr/>
          <a:lstStyle/>
          <a:p>
            <a:r>
              <a:rPr lang="en-US" dirty="0" smtClean="0"/>
              <a:t>And Another View</a:t>
            </a:r>
            <a:endParaRPr lang="en-US" dirty="0"/>
          </a:p>
        </p:txBody>
      </p:sp>
      <p:sp>
        <p:nvSpPr>
          <p:cNvPr id="3" name="Content Placeholder 2"/>
          <p:cNvSpPr>
            <a:spLocks noGrp="1"/>
          </p:cNvSpPr>
          <p:nvPr>
            <p:ph idx="1"/>
          </p:nvPr>
        </p:nvSpPr>
        <p:spPr>
          <a:xfrm>
            <a:off x="228600" y="3886200"/>
            <a:ext cx="8763000" cy="2667000"/>
          </a:xfrm>
        </p:spPr>
        <p:txBody>
          <a:bodyPr>
            <a:normAutofit/>
          </a:bodyPr>
          <a:lstStyle/>
          <a:p>
            <a:pPr>
              <a:lnSpc>
                <a:spcPct val="120000"/>
              </a:lnSpc>
              <a:defRPr/>
            </a:pPr>
            <a:r>
              <a:rPr lang="en-US" sz="1200" b="1" dirty="0" smtClean="0">
                <a:latin typeface="Arial" pitchFamily="34" charset="0"/>
                <a:cs typeface="Arial" pitchFamily="34" charset="0"/>
              </a:rPr>
              <a:t>So what is a business model? It is an interdependent system composed of four components</a:t>
            </a:r>
            <a:r>
              <a:rPr lang="en-US" sz="1200" dirty="0" smtClean="0">
                <a:latin typeface="Arial" pitchFamily="34" charset="0"/>
                <a:cs typeface="Arial" pitchFamily="34" charset="0"/>
              </a:rPr>
              <a:t>: </a:t>
            </a:r>
          </a:p>
          <a:p>
            <a:pPr>
              <a:lnSpc>
                <a:spcPct val="120000"/>
              </a:lnSpc>
              <a:buFont typeface="+mj-lt"/>
              <a:buAutoNum type="arabicPeriod"/>
              <a:defRPr/>
            </a:pPr>
            <a:r>
              <a:rPr lang="en-US" sz="1200" dirty="0" smtClean="0">
                <a:latin typeface="Arial" pitchFamily="34" charset="0"/>
                <a:cs typeface="Arial" pitchFamily="34" charset="0"/>
              </a:rPr>
              <a:t>The starting point in the creation of any successful business model is its </a:t>
            </a:r>
            <a:r>
              <a:rPr lang="en-US" sz="1200" b="1" dirty="0" smtClean="0">
                <a:latin typeface="Arial" pitchFamily="34" charset="0"/>
                <a:cs typeface="Arial" pitchFamily="34" charset="0"/>
              </a:rPr>
              <a:t>value proposition</a:t>
            </a:r>
            <a:r>
              <a:rPr lang="en-US" sz="1200" dirty="0" smtClean="0">
                <a:latin typeface="Arial" pitchFamily="34" charset="0"/>
                <a:cs typeface="Arial" pitchFamily="34" charset="0"/>
              </a:rPr>
              <a:t>—a product or service that can then targeted customers do more effectively, conveniently, and affordably a job that they’ve been trying to do. </a:t>
            </a:r>
          </a:p>
          <a:p>
            <a:pPr>
              <a:lnSpc>
                <a:spcPct val="120000"/>
              </a:lnSpc>
              <a:buFont typeface="+mj-lt"/>
              <a:buAutoNum type="arabicPeriod"/>
              <a:defRPr/>
            </a:pPr>
            <a:r>
              <a:rPr lang="en-US" sz="1200" dirty="0" smtClean="0">
                <a:latin typeface="Arial" pitchFamily="34" charset="0"/>
                <a:cs typeface="Arial" pitchFamily="34" charset="0"/>
              </a:rPr>
              <a:t>Managers then typically need to put in place a set of </a:t>
            </a:r>
            <a:r>
              <a:rPr lang="en-US" sz="1200" b="1" dirty="0" smtClean="0">
                <a:latin typeface="Arial" pitchFamily="34" charset="0"/>
                <a:cs typeface="Arial" pitchFamily="34" charset="0"/>
              </a:rPr>
              <a:t>resources</a:t>
            </a:r>
            <a:r>
              <a:rPr lang="en-US" sz="1200" dirty="0" smtClean="0">
                <a:latin typeface="Arial" pitchFamily="34" charset="0"/>
                <a:cs typeface="Arial" pitchFamily="34" charset="0"/>
              </a:rPr>
              <a:t>—including people, products, intellectual property, supplies, equipment, facilities, cash, and so on— required to deliver that value proposition to the targeted customers. </a:t>
            </a:r>
          </a:p>
          <a:p>
            <a:pPr>
              <a:lnSpc>
                <a:spcPct val="120000"/>
              </a:lnSpc>
              <a:buFont typeface="+mj-lt"/>
              <a:buAutoNum type="arabicPeriod"/>
              <a:defRPr/>
            </a:pPr>
            <a:r>
              <a:rPr lang="en-US" sz="1200" dirty="0" smtClean="0">
                <a:latin typeface="Arial" pitchFamily="34" charset="0"/>
                <a:cs typeface="Arial" pitchFamily="34" charset="0"/>
              </a:rPr>
              <a:t>In repeatedly working toward that goal, </a:t>
            </a:r>
            <a:r>
              <a:rPr lang="en-US" sz="1200" b="1" dirty="0" smtClean="0">
                <a:latin typeface="Arial" pitchFamily="34" charset="0"/>
                <a:cs typeface="Arial" pitchFamily="34" charset="0"/>
              </a:rPr>
              <a:t>processes</a:t>
            </a:r>
            <a:r>
              <a:rPr lang="en-US" sz="1200" dirty="0" smtClean="0">
                <a:latin typeface="Arial" pitchFamily="34" charset="0"/>
                <a:cs typeface="Arial" pitchFamily="34" charset="0"/>
              </a:rPr>
              <a:t> coalesce. Processes are habitual ways of working together that emerge as employees address recurrent tasks repeatedly and successfully. These processes define how resources are combined to deliver the value proposition. </a:t>
            </a:r>
          </a:p>
          <a:p>
            <a:pPr>
              <a:lnSpc>
                <a:spcPct val="120000"/>
              </a:lnSpc>
              <a:buFont typeface="+mj-lt"/>
              <a:buAutoNum type="arabicPeriod"/>
              <a:defRPr/>
            </a:pPr>
            <a:r>
              <a:rPr lang="en-US" sz="1200" dirty="0" smtClean="0">
                <a:latin typeface="Arial" pitchFamily="34" charset="0"/>
                <a:cs typeface="Arial" pitchFamily="34" charset="0"/>
              </a:rPr>
              <a:t>A profit formula then materializes. This defines the required price, markups, gross and net profit margins, asset turns, and volumes necessary to cover profitably the costs of the resources and processes that are required to deliver the value proposition. </a:t>
            </a:r>
          </a:p>
          <a:p>
            <a:pPr>
              <a:lnSpc>
                <a:spcPct val="120000"/>
              </a:lnSpc>
            </a:pPr>
            <a:endParaRPr lang="en-US" sz="1200" dirty="0"/>
          </a:p>
        </p:txBody>
      </p:sp>
      <p:sp>
        <p:nvSpPr>
          <p:cNvPr id="4" name="Rectangle 3"/>
          <p:cNvSpPr/>
          <p:nvPr/>
        </p:nvSpPr>
        <p:spPr>
          <a:xfrm>
            <a:off x="914400" y="990600"/>
            <a:ext cx="2743200" cy="1066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Profit Formula: </a:t>
            </a:r>
          </a:p>
          <a:p>
            <a:pPr algn="ctr"/>
            <a:r>
              <a:rPr lang="en-US" sz="1100" dirty="0" smtClean="0">
                <a:solidFill>
                  <a:schemeClr val="tx1"/>
                </a:solidFill>
              </a:rPr>
              <a:t>Assets and fixed cost structure, and the margins and velocity required to cover them </a:t>
            </a:r>
            <a:endParaRPr lang="en-US" sz="1100" dirty="0">
              <a:solidFill>
                <a:schemeClr val="tx1"/>
              </a:solidFill>
            </a:endParaRPr>
          </a:p>
        </p:txBody>
      </p:sp>
      <p:sp>
        <p:nvSpPr>
          <p:cNvPr id="5" name="Rectangle 4"/>
          <p:cNvSpPr/>
          <p:nvPr/>
        </p:nvSpPr>
        <p:spPr>
          <a:xfrm>
            <a:off x="5486400" y="990600"/>
            <a:ext cx="2743200" cy="1066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Processes: </a:t>
            </a:r>
          </a:p>
          <a:p>
            <a:pPr algn="ctr"/>
            <a:r>
              <a:rPr lang="en-US" sz="1100" dirty="0" smtClean="0">
                <a:solidFill>
                  <a:schemeClr val="tx1"/>
                </a:solidFill>
              </a:rPr>
              <a:t>Ways of working together to address recurrent tasks in a  consistent way: training, development, manufacturing,  budgeting, planning, etc. </a:t>
            </a:r>
            <a:endParaRPr lang="en-US" sz="1100" dirty="0">
              <a:solidFill>
                <a:schemeClr val="tx1"/>
              </a:solidFill>
            </a:endParaRPr>
          </a:p>
        </p:txBody>
      </p:sp>
      <p:sp>
        <p:nvSpPr>
          <p:cNvPr id="6" name="Rectangle 5"/>
          <p:cNvSpPr/>
          <p:nvPr/>
        </p:nvSpPr>
        <p:spPr>
          <a:xfrm>
            <a:off x="914400" y="2667000"/>
            <a:ext cx="2743200" cy="1066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The Value Proposition: </a:t>
            </a:r>
          </a:p>
          <a:p>
            <a:pPr algn="ctr"/>
            <a:r>
              <a:rPr lang="en-US" sz="1100" dirty="0" smtClean="0">
                <a:solidFill>
                  <a:schemeClr val="tx1"/>
                </a:solidFill>
              </a:rPr>
              <a:t> A product or service that helps customers do more effectively, conveniently, and affordably a job they’ve been trying to do </a:t>
            </a:r>
            <a:endParaRPr lang="en-US" sz="1100" dirty="0">
              <a:solidFill>
                <a:schemeClr val="tx1"/>
              </a:solidFill>
            </a:endParaRPr>
          </a:p>
        </p:txBody>
      </p:sp>
      <p:sp>
        <p:nvSpPr>
          <p:cNvPr id="7" name="Rectangle 6"/>
          <p:cNvSpPr/>
          <p:nvPr/>
        </p:nvSpPr>
        <p:spPr>
          <a:xfrm>
            <a:off x="5486400" y="2667000"/>
            <a:ext cx="2743200" cy="1066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u="sng" dirty="0" smtClean="0">
                <a:solidFill>
                  <a:schemeClr val="tx1"/>
                </a:solidFill>
              </a:rPr>
              <a:t>Resources: </a:t>
            </a:r>
          </a:p>
          <a:p>
            <a:pPr algn="ctr"/>
            <a:r>
              <a:rPr lang="en-US" sz="1100" dirty="0" smtClean="0">
                <a:solidFill>
                  <a:schemeClr val="tx1"/>
                </a:solidFill>
              </a:rPr>
              <a:t>People, technology, products, facilities, equipment, brands, and cash that are required deliver this value proposition to the targeted customers </a:t>
            </a:r>
            <a:endParaRPr lang="en-US" sz="1100" dirty="0">
              <a:solidFill>
                <a:schemeClr val="tx1"/>
              </a:solidFill>
            </a:endParaRPr>
          </a:p>
        </p:txBody>
      </p:sp>
      <p:cxnSp>
        <p:nvCxnSpPr>
          <p:cNvPr id="8" name="Straight Arrow Connector 7"/>
          <p:cNvCxnSpPr>
            <a:stCxn id="4" idx="3"/>
            <a:endCxn id="5" idx="1"/>
          </p:cNvCxnSpPr>
          <p:nvPr/>
        </p:nvCxnSpPr>
        <p:spPr>
          <a:xfrm>
            <a:off x="3657600" y="1524000"/>
            <a:ext cx="18288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a:stCxn id="5" idx="2"/>
            <a:endCxn id="7" idx="0"/>
          </p:cNvCxnSpPr>
          <p:nvPr/>
        </p:nvCxnSpPr>
        <p:spPr>
          <a:xfrm rot="5400000">
            <a:off x="6553200" y="2362200"/>
            <a:ext cx="6096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a:stCxn id="6" idx="3"/>
            <a:endCxn id="7" idx="1"/>
          </p:cNvCxnSpPr>
          <p:nvPr/>
        </p:nvCxnSpPr>
        <p:spPr>
          <a:xfrm>
            <a:off x="3657600" y="3200400"/>
            <a:ext cx="18288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11" name="Text Box 4"/>
          <p:cNvSpPr txBox="1">
            <a:spLocks noChangeArrowheads="1"/>
          </p:cNvSpPr>
          <p:nvPr/>
        </p:nvSpPr>
        <p:spPr bwMode="auto">
          <a:xfrm>
            <a:off x="4419600" y="6477000"/>
            <a:ext cx="3992565" cy="215444"/>
          </a:xfrm>
          <a:prstGeom prst="rect">
            <a:avLst/>
          </a:prstGeom>
          <a:noFill/>
          <a:ln w="9525">
            <a:noFill/>
            <a:miter lim="800000"/>
            <a:headEnd/>
            <a:tailEnd/>
          </a:ln>
          <a:effectLst/>
        </p:spPr>
        <p:txBody>
          <a:bodyPr wrap="square">
            <a:spAutoFit/>
          </a:bodyPr>
          <a:lstStyle/>
          <a:p>
            <a:pPr algn="l">
              <a:spcBef>
                <a:spcPct val="50000"/>
              </a:spcBef>
            </a:pPr>
            <a:r>
              <a:rPr lang="en-US" sz="800" b="0" dirty="0" smtClean="0"/>
              <a:t>Clayton M. Christensen, et. al. </a:t>
            </a:r>
            <a:r>
              <a:rPr lang="en-US" sz="800" b="0" i="1" dirty="0" smtClean="0"/>
              <a:t>The Innovator’s Prescription </a:t>
            </a:r>
            <a:r>
              <a:rPr lang="en-US" sz="800" b="0" dirty="0" smtClean="0"/>
              <a:t>(McGraw-Hill: 2009).</a:t>
            </a:r>
            <a:endParaRPr lang="en-US" sz="800" b="0" dirty="0"/>
          </a:p>
        </p:txBody>
      </p:sp>
      <p:cxnSp>
        <p:nvCxnSpPr>
          <p:cNvPr id="12" name="Straight Arrow Connector 11"/>
          <p:cNvCxnSpPr/>
          <p:nvPr/>
        </p:nvCxnSpPr>
        <p:spPr>
          <a:xfrm rot="5400000">
            <a:off x="1981994" y="2361406"/>
            <a:ext cx="60960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6A753C6F-0E84-4CE6-A679-EFCC4905956E}" type="slidenum">
              <a:rPr lang="en-US">
                <a:solidFill>
                  <a:srgbClr val="000000"/>
                </a:solidFill>
                <a:latin typeface="Arial" charset="0"/>
              </a:rPr>
              <a:pPr/>
              <a:t>25</a:t>
            </a:fld>
            <a:endParaRPr lang="en-US" dirty="0">
              <a:solidFill>
                <a:srgbClr val="000000"/>
              </a:solidFill>
              <a:latin typeface="Arial" charset="0"/>
            </a:endParaRPr>
          </a:p>
        </p:txBody>
      </p:sp>
      <p:sp>
        <p:nvSpPr>
          <p:cNvPr id="2050" name="Rectangle 2"/>
          <p:cNvSpPr>
            <a:spLocks noGrp="1" noChangeArrowheads="1"/>
          </p:cNvSpPr>
          <p:nvPr>
            <p:ph type="ctrTitle"/>
          </p:nvPr>
        </p:nvSpPr>
        <p:spPr>
          <a:xfrm>
            <a:off x="304800" y="1295400"/>
            <a:ext cx="8458200" cy="1981200"/>
          </a:xfrm>
        </p:spPr>
        <p:txBody>
          <a:bodyPr/>
          <a:lstStyle/>
          <a:p>
            <a:r>
              <a:rPr lang="en-US" sz="4000" dirty="0" smtClean="0"/>
              <a:t>Critical Success Factors (CSFs)</a:t>
            </a:r>
            <a:endParaRPr lang="en-US" sz="4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228600"/>
            <a:ext cx="8534400" cy="533400"/>
          </a:xfrm>
        </p:spPr>
        <p:txBody>
          <a:bodyPr/>
          <a:lstStyle/>
          <a:p>
            <a:pPr marL="342900" indent="-342900"/>
            <a:r>
              <a:rPr lang="en-US" dirty="0" smtClean="0">
                <a:solidFill>
                  <a:schemeClr val="tx1"/>
                </a:solidFill>
              </a:rPr>
              <a:t>Critical Success Factors</a:t>
            </a:r>
            <a:endParaRPr lang="en-US" dirty="0">
              <a:solidFill>
                <a:schemeClr val="tx1"/>
              </a:solidFill>
            </a:endParaRPr>
          </a:p>
        </p:txBody>
      </p:sp>
      <p:sp>
        <p:nvSpPr>
          <p:cNvPr id="3" name="Content Placeholder 2"/>
          <p:cNvSpPr>
            <a:spLocks noGrp="1"/>
          </p:cNvSpPr>
          <p:nvPr>
            <p:ph idx="1"/>
          </p:nvPr>
        </p:nvSpPr>
        <p:spPr>
          <a:xfrm>
            <a:off x="152400" y="914400"/>
            <a:ext cx="8839200" cy="5715000"/>
          </a:xfrm>
        </p:spPr>
        <p:txBody>
          <a:bodyPr>
            <a:noAutofit/>
          </a:bodyPr>
          <a:lstStyle/>
          <a:p>
            <a:pPr marL="285750" indent="-285750" eaLnBrk="1" hangingPunct="1">
              <a:lnSpc>
                <a:spcPct val="120000"/>
              </a:lnSpc>
              <a:defRPr/>
            </a:pPr>
            <a:r>
              <a:rPr lang="en-US" sz="1200" b="1" dirty="0" smtClean="0"/>
              <a:t>First, identify the key value drivers of your company’s strategy</a:t>
            </a:r>
            <a:r>
              <a:rPr lang="en-US" sz="1200" dirty="0" smtClean="0"/>
              <a:t>. Second, to the extent possible, determine the range of potential outcomes for those drivers. Third, identify the potential early warning signs that would suggest these drivers are headed in one direction or another. Finally, focus your data gathering and other intelligence efforts around these value drivers. These are the data that are most important for updating your strategy over time. </a:t>
            </a:r>
          </a:p>
          <a:p>
            <a:pPr marL="285750" indent="-285750" eaLnBrk="1" hangingPunct="1">
              <a:lnSpc>
                <a:spcPct val="120000"/>
              </a:lnSpc>
              <a:defRPr/>
            </a:pPr>
            <a:endParaRPr lang="en-US" sz="1200" dirty="0" smtClean="0"/>
          </a:p>
          <a:p>
            <a:r>
              <a:rPr lang="en-US" sz="1200" dirty="0" smtClean="0"/>
              <a:t>In effect, there are four main ways of determining executive information needs—the </a:t>
            </a:r>
            <a:r>
              <a:rPr lang="en-US" sz="1200" i="1" dirty="0" smtClean="0"/>
              <a:t>by-product technique, </a:t>
            </a:r>
            <a:r>
              <a:rPr lang="en-US" sz="1200" dirty="0" smtClean="0"/>
              <a:t>the </a:t>
            </a:r>
            <a:r>
              <a:rPr lang="en-US" sz="1200" i="1" dirty="0" smtClean="0"/>
              <a:t>null approach, the key indicator system, </a:t>
            </a:r>
            <a:r>
              <a:rPr lang="en-US" sz="1200" dirty="0" smtClean="0"/>
              <a:t>and the </a:t>
            </a:r>
            <a:r>
              <a:rPr lang="en-US" sz="1200" i="1" dirty="0" smtClean="0"/>
              <a:t>total study process.</a:t>
            </a:r>
          </a:p>
          <a:p>
            <a:r>
              <a:rPr lang="en-US" sz="1200" dirty="0" smtClean="0"/>
              <a:t>A clear contender today for the fastest growing school of thought concerning the "best" approach to the provision of executive information is the key indicator system. This procedure is based on three concepts, two of which are necessary and the third of. which provides the glamour (as well as a few tangible benefits). </a:t>
            </a:r>
          </a:p>
          <a:p>
            <a:r>
              <a:rPr lang="en-US" sz="1200" dirty="0" smtClean="0"/>
              <a:t>The first concept is the selection of a set of key indicators of the health of the business. Information is collected on each of these indicators. The second concept is exception reporting—that is, the ability to make available to the manager, if desired, only those indicators where performance is significantly different (with significance levels necessarily predefined) from expected results. The executive may thus peruse all the data available </a:t>
            </a:r>
            <a:r>
              <a:rPr lang="en-US" sz="1200" i="1" dirty="0" smtClean="0"/>
              <a:t>or focus only on </a:t>
            </a:r>
            <a:r>
              <a:rPr lang="en-US" sz="1200" dirty="0" smtClean="0"/>
              <a:t>those areas where performance is significantly different from planned. The third concept is the expanding availability of better, cheaper, and more flexible visual display techniques. These range from computer consoles (often with color displays) to wall-size visual displays of computer-generated digital or graphic material.</a:t>
            </a:r>
          </a:p>
          <a:p>
            <a:r>
              <a:rPr lang="en-US" sz="1200" dirty="0" smtClean="0"/>
              <a:t>The key indicator system provides a significant amount of useful information. By itself, however, this method often results in many undifferentiated financial variables being presented to a management team. It tends to be financially all-inclusive rather than on-target to a particular executive's specific needs. The information provided is objective, quantifiable, and computer stored. Thus in the key indicator approach the perspective of the information needs of the executive is a partial one—oriented toward hard data needs alone.</a:t>
            </a:r>
          </a:p>
          <a:p>
            <a:r>
              <a:rPr lang="en-US" sz="1200" dirty="0" smtClean="0"/>
              <a:t>In an attempt to overcome some of the shortcomings of the four major approaches discussed earlier, the CSF method focuses on </a:t>
            </a:r>
            <a:r>
              <a:rPr lang="en-US" sz="1200" i="1" dirty="0" smtClean="0"/>
              <a:t>individual managers and </a:t>
            </a:r>
            <a:r>
              <a:rPr lang="en-US" sz="1200" dirty="0" smtClean="0"/>
              <a:t>on each manager's </a:t>
            </a:r>
            <a:r>
              <a:rPr lang="en-US" sz="1200" i="1" dirty="0" smtClean="0"/>
              <a:t>current information needs—both </a:t>
            </a:r>
            <a:r>
              <a:rPr lang="en-US" sz="1200" dirty="0" smtClean="0"/>
              <a:t>hard and soft. It provides for identifying managerial information needs in a clear and meaningful way. Moreover, it takes into consideration the fact that information needs will vary from manager to manager and that these needs will change with time for a particular manager.</a:t>
            </a:r>
          </a:p>
        </p:txBody>
      </p:sp>
      <p:sp>
        <p:nvSpPr>
          <p:cNvPr id="5" name="Slide Number Placeholder 4"/>
          <p:cNvSpPr>
            <a:spLocks noGrp="1"/>
          </p:cNvSpPr>
          <p:nvPr>
            <p:ph type="sldNum" sz="quarter" idx="10"/>
          </p:nvPr>
        </p:nvSpPr>
        <p:spPr/>
        <p:txBody>
          <a:bodyPr/>
          <a:lstStyle/>
          <a:p>
            <a:fld id="{78039ACF-3BF7-44BD-95D5-1268FA2D8068}" type="slidenum">
              <a:rPr lang="en-US">
                <a:solidFill>
                  <a:srgbClr val="000000"/>
                </a:solidFill>
                <a:latin typeface="Arial" charset="0"/>
              </a:rPr>
              <a:pPr/>
              <a:t>26</a:t>
            </a:fld>
            <a:endParaRPr lang="en-US">
              <a:solidFill>
                <a:srgbClr val="000000"/>
              </a:solidFill>
              <a:latin typeface="Arial" charset="0"/>
            </a:endParaRPr>
          </a:p>
        </p:txBody>
      </p:sp>
      <p:sp>
        <p:nvSpPr>
          <p:cNvPr id="6" name="TextBox 5"/>
          <p:cNvSpPr txBox="1"/>
          <p:nvPr/>
        </p:nvSpPr>
        <p:spPr>
          <a:xfrm>
            <a:off x="2971800" y="6477000"/>
            <a:ext cx="5410200" cy="215444"/>
          </a:xfrm>
          <a:prstGeom prst="rect">
            <a:avLst/>
          </a:prstGeom>
          <a:noFill/>
        </p:spPr>
        <p:txBody>
          <a:bodyPr wrap="square" rtlCol="0">
            <a:spAutoFit/>
          </a:bodyPr>
          <a:lstStyle/>
          <a:p>
            <a:r>
              <a:rPr lang="en-US" sz="800" dirty="0">
                <a:solidFill>
                  <a:srgbClr val="000000"/>
                </a:solidFill>
              </a:rPr>
              <a:t>John F. </a:t>
            </a:r>
            <a:r>
              <a:rPr lang="en-US" sz="800" dirty="0" err="1">
                <a:solidFill>
                  <a:srgbClr val="000000"/>
                </a:solidFill>
              </a:rPr>
              <a:t>Rockart</a:t>
            </a:r>
            <a:r>
              <a:rPr lang="en-US" sz="800" dirty="0">
                <a:solidFill>
                  <a:srgbClr val="000000"/>
                </a:solidFill>
              </a:rPr>
              <a:t>, </a:t>
            </a:r>
            <a:r>
              <a:rPr lang="en-US" sz="800" i="1" dirty="0">
                <a:solidFill>
                  <a:srgbClr val="000000"/>
                </a:solidFill>
              </a:rPr>
              <a:t>Chief executives define their own data needs </a:t>
            </a:r>
            <a:r>
              <a:rPr lang="en-US" sz="800" dirty="0">
                <a:solidFill>
                  <a:srgbClr val="000000"/>
                </a:solidFill>
              </a:rPr>
              <a:t>(Harvard Business Review: Mar-Apr 1979).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228600"/>
            <a:ext cx="8534400" cy="381000"/>
          </a:xfrm>
        </p:spPr>
        <p:txBody>
          <a:bodyPr/>
          <a:lstStyle/>
          <a:p>
            <a:pPr marL="342900" indent="-342900"/>
            <a:r>
              <a:rPr lang="en-US" sz="2400" dirty="0" smtClean="0">
                <a:solidFill>
                  <a:schemeClr val="tx1"/>
                </a:solidFill>
              </a:rPr>
              <a:t>Critical Success Factors (contd.)</a:t>
            </a:r>
            <a:endParaRPr lang="en-US" sz="2400" dirty="0">
              <a:solidFill>
                <a:schemeClr val="tx1"/>
              </a:solidFill>
            </a:endParaRPr>
          </a:p>
        </p:txBody>
      </p:sp>
      <p:sp>
        <p:nvSpPr>
          <p:cNvPr id="3" name="Content Placeholder 2"/>
          <p:cNvSpPr>
            <a:spLocks noGrp="1"/>
          </p:cNvSpPr>
          <p:nvPr>
            <p:ph idx="1"/>
          </p:nvPr>
        </p:nvSpPr>
        <p:spPr>
          <a:xfrm>
            <a:off x="152400" y="685800"/>
            <a:ext cx="8839200" cy="5943600"/>
          </a:xfrm>
        </p:spPr>
        <p:txBody>
          <a:bodyPr>
            <a:normAutofit fontScale="92500" lnSpcReduction="20000"/>
          </a:bodyPr>
          <a:lstStyle/>
          <a:p>
            <a:pPr>
              <a:lnSpc>
                <a:spcPct val="150000"/>
              </a:lnSpc>
            </a:pPr>
            <a:r>
              <a:rPr lang="en-US" sz="1400" dirty="0" smtClean="0"/>
              <a:t>The approach is based on the concept of the "success factors" first discussed in the management literature in 1961 by D. Ronald Daniel, now managing director of McKinsey &amp; Company.</a:t>
            </a:r>
          </a:p>
          <a:p>
            <a:pPr>
              <a:lnSpc>
                <a:spcPct val="150000"/>
              </a:lnSpc>
            </a:pPr>
            <a:r>
              <a:rPr lang="en-US" sz="1400" dirty="0" smtClean="0"/>
              <a:t>Daniel, in introducing the concept, cited three examples of major corporations whose information systems produced an extensive amount of information. Very little of the information, however, appeared useful in assisting managers to better perform their jobs. To draw attention to the type of information actually needed to support managerial activities, Daniel turned to the concept of critical success factors. He stated, "... a company's information system must be discriminating and selective. It should focus on 'success factors.' In most industries there are usually three to six factors that determine success; these key jobs must be done exceedingly well for a company to be successful. Here are some examples from several major industries:</a:t>
            </a:r>
          </a:p>
          <a:p>
            <a:pPr lvl="1">
              <a:lnSpc>
                <a:spcPct val="150000"/>
              </a:lnSpc>
            </a:pPr>
            <a:r>
              <a:rPr lang="en-US" sz="1400" dirty="0" smtClean="0"/>
              <a:t>In the automobile industry, styling, an efficient dealer organization, and tight control of manufacturing cost are paramount.</a:t>
            </a:r>
          </a:p>
          <a:p>
            <a:pPr lvl="1">
              <a:lnSpc>
                <a:spcPct val="150000"/>
              </a:lnSpc>
            </a:pPr>
            <a:r>
              <a:rPr lang="en-US" sz="1400" dirty="0" smtClean="0"/>
              <a:t>In food processing, new product development, good distribution, and effective advertising are the major success factors.</a:t>
            </a:r>
          </a:p>
          <a:p>
            <a:pPr lvl="1">
              <a:lnSpc>
                <a:spcPct val="150000"/>
              </a:lnSpc>
            </a:pPr>
            <a:r>
              <a:rPr lang="en-US" sz="1400" dirty="0" smtClean="0"/>
              <a:t>In life insurance, the development of agency management personnel, effective control of clerical personnel, and innovation in creating new types of policies spell the difference.“</a:t>
            </a:r>
          </a:p>
          <a:p>
            <a:pPr>
              <a:lnSpc>
                <a:spcPct val="150000"/>
              </a:lnSpc>
            </a:pPr>
            <a:endParaRPr lang="en-US" sz="800" dirty="0" smtClean="0"/>
          </a:p>
          <a:p>
            <a:pPr>
              <a:lnSpc>
                <a:spcPct val="150000"/>
              </a:lnSpc>
            </a:pPr>
            <a:r>
              <a:rPr lang="en-US" sz="1400" b="1" dirty="0" smtClean="0"/>
              <a:t>Critical success factors thus are, for any business, the limited number of areas in which results, if they are satisfactory, will ensure successful competitive performance for the organization</a:t>
            </a:r>
            <a:r>
              <a:rPr lang="en-US" sz="1400" dirty="0" smtClean="0"/>
              <a:t>. They are the few key areas where "things must go right" for the business to flourish. If results in these areas are not adequate, the organization's efforts for the period will be less than desired. As a result, the critical success factors are areas of activity that should receive constant and careful attention from management. The current status of performance in each area should be continually measured, and that information should be made available.</a:t>
            </a:r>
          </a:p>
        </p:txBody>
      </p:sp>
      <p:sp>
        <p:nvSpPr>
          <p:cNvPr id="4" name="TextBox 3"/>
          <p:cNvSpPr txBox="1"/>
          <p:nvPr/>
        </p:nvSpPr>
        <p:spPr>
          <a:xfrm>
            <a:off x="2971800" y="6477000"/>
            <a:ext cx="5410200" cy="215444"/>
          </a:xfrm>
          <a:prstGeom prst="rect">
            <a:avLst/>
          </a:prstGeom>
          <a:noFill/>
        </p:spPr>
        <p:txBody>
          <a:bodyPr wrap="square" rtlCol="0">
            <a:spAutoFit/>
          </a:bodyPr>
          <a:lstStyle/>
          <a:p>
            <a:r>
              <a:rPr lang="en-US" sz="800" dirty="0">
                <a:solidFill>
                  <a:srgbClr val="000000"/>
                </a:solidFill>
              </a:rPr>
              <a:t>John F. </a:t>
            </a:r>
            <a:r>
              <a:rPr lang="en-US" sz="800" dirty="0" err="1">
                <a:solidFill>
                  <a:srgbClr val="000000"/>
                </a:solidFill>
              </a:rPr>
              <a:t>Rockart</a:t>
            </a:r>
            <a:r>
              <a:rPr lang="en-US" sz="800" dirty="0">
                <a:solidFill>
                  <a:srgbClr val="000000"/>
                </a:solidFill>
              </a:rPr>
              <a:t>, </a:t>
            </a:r>
            <a:r>
              <a:rPr lang="en-US" sz="800" i="1" dirty="0">
                <a:solidFill>
                  <a:srgbClr val="000000"/>
                </a:solidFill>
              </a:rPr>
              <a:t>Chief executives define their own data needs </a:t>
            </a:r>
            <a:r>
              <a:rPr lang="en-US" sz="800" dirty="0">
                <a:solidFill>
                  <a:srgbClr val="000000"/>
                </a:solidFill>
              </a:rPr>
              <a:t>(Harvard Business Review: Mar-Apr 1979).</a:t>
            </a:r>
          </a:p>
        </p:txBody>
      </p:sp>
      <p:sp>
        <p:nvSpPr>
          <p:cNvPr id="5" name="Slide Number Placeholder 4"/>
          <p:cNvSpPr>
            <a:spLocks noGrp="1"/>
          </p:cNvSpPr>
          <p:nvPr>
            <p:ph type="sldNum" sz="quarter" idx="10"/>
          </p:nvPr>
        </p:nvSpPr>
        <p:spPr/>
        <p:txBody>
          <a:bodyPr/>
          <a:lstStyle/>
          <a:p>
            <a:fld id="{78039ACF-3BF7-44BD-95D5-1268FA2D8068}" type="slidenum">
              <a:rPr lang="en-US">
                <a:solidFill>
                  <a:srgbClr val="000000"/>
                </a:solidFill>
                <a:latin typeface="Arial" charset="0"/>
              </a:rPr>
              <a:pPr/>
              <a:t>27</a:t>
            </a:fld>
            <a:endParaRPr lang="en-US">
              <a:solidFill>
                <a:srgbClr val="000000"/>
              </a:solidFill>
              <a:latin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228600"/>
            <a:ext cx="8534400" cy="304800"/>
          </a:xfrm>
        </p:spPr>
        <p:txBody>
          <a:bodyPr/>
          <a:lstStyle/>
          <a:p>
            <a:pPr marL="342900" indent="-342900"/>
            <a:r>
              <a:rPr lang="en-US" sz="2400" dirty="0" smtClean="0">
                <a:solidFill>
                  <a:schemeClr val="tx1"/>
                </a:solidFill>
              </a:rPr>
              <a:t>Critical Success Factors (contd.)</a:t>
            </a:r>
            <a:endParaRPr lang="en-US" sz="2400" dirty="0">
              <a:solidFill>
                <a:schemeClr val="tx1"/>
              </a:solidFill>
            </a:endParaRPr>
          </a:p>
        </p:txBody>
      </p:sp>
      <p:sp>
        <p:nvSpPr>
          <p:cNvPr id="3" name="Content Placeholder 2"/>
          <p:cNvSpPr>
            <a:spLocks noGrp="1"/>
          </p:cNvSpPr>
          <p:nvPr>
            <p:ph idx="1"/>
          </p:nvPr>
        </p:nvSpPr>
        <p:spPr>
          <a:xfrm>
            <a:off x="152400" y="609600"/>
            <a:ext cx="8839200" cy="6019800"/>
          </a:xfrm>
        </p:spPr>
        <p:txBody>
          <a:bodyPr>
            <a:normAutofit lnSpcReduction="10000"/>
          </a:bodyPr>
          <a:lstStyle/>
          <a:p>
            <a:pPr>
              <a:lnSpc>
                <a:spcPct val="110000"/>
              </a:lnSpc>
            </a:pPr>
            <a:r>
              <a:rPr lang="en-US" sz="1200" b="1" dirty="0" smtClean="0"/>
              <a:t>Prime sources of CSFs</a:t>
            </a:r>
          </a:p>
          <a:p>
            <a:pPr>
              <a:lnSpc>
                <a:spcPct val="110000"/>
              </a:lnSpc>
            </a:pPr>
            <a:r>
              <a:rPr lang="en-US" sz="1200" dirty="0" smtClean="0"/>
              <a:t>In the discussion so far, we have seen that CSFs are applicable to any company operating in a particular </a:t>
            </a:r>
            <a:r>
              <a:rPr lang="en-US" sz="1200" i="1" dirty="0" smtClean="0"/>
              <a:t>industry. Yet Anthony et al. emphasized </a:t>
            </a:r>
            <a:r>
              <a:rPr lang="en-US" sz="1200" dirty="0" smtClean="0"/>
              <a:t>that a management control system also must be tailored to a particular </a:t>
            </a:r>
            <a:r>
              <a:rPr lang="en-US" sz="1200" i="1" dirty="0" smtClean="0"/>
              <a:t>company. This must suggest </a:t>
            </a:r>
            <a:r>
              <a:rPr lang="en-US" sz="1200" dirty="0" smtClean="0"/>
              <a:t>that there are other sources of CSFs than the industry alone. And, indeed, there are. The MIT team has isolated four prime sources of critical success factors: </a:t>
            </a:r>
          </a:p>
          <a:p>
            <a:pPr>
              <a:lnSpc>
                <a:spcPct val="110000"/>
              </a:lnSpc>
            </a:pPr>
            <a:r>
              <a:rPr lang="en-US" sz="1200" dirty="0" smtClean="0"/>
              <a:t>1. </a:t>
            </a:r>
            <a:r>
              <a:rPr lang="en-US" sz="1200" b="1" i="1" dirty="0" smtClean="0"/>
              <a:t>Structure of the particular industry  </a:t>
            </a:r>
            <a:r>
              <a:rPr lang="en-US" sz="1200" dirty="0" smtClean="0"/>
              <a:t>As noted, each industry by its very nature has a set of critical success factors that are determined by the characteristics of the industry itself. Each company in the industry must pay attention to these factors. </a:t>
            </a:r>
            <a:endParaRPr lang="en-US" sz="1200" i="1" dirty="0" smtClean="0"/>
          </a:p>
          <a:p>
            <a:pPr>
              <a:lnSpc>
                <a:spcPct val="110000"/>
              </a:lnSpc>
            </a:pPr>
            <a:r>
              <a:rPr lang="en-US" sz="1200" i="1" dirty="0" smtClean="0"/>
              <a:t>2. </a:t>
            </a:r>
            <a:r>
              <a:rPr lang="en-US" sz="1200" b="1" i="1" dirty="0" smtClean="0"/>
              <a:t>Competitive strategy, industry position, and geographic location  </a:t>
            </a:r>
            <a:r>
              <a:rPr lang="en-US" sz="1200" dirty="0" smtClean="0"/>
              <a:t>Each company in an industry is in an individual situation determined by its history and current competitive strategy. For smaller organizations within an industry dominated by one or two large companies, the actions of the major companies will often produce new and significant problems for the smaller companies. The competitive strategy for the latter may mean establishing a new market niche, getting out of a product line completely, or merely redistributing resources among various product lines. Thus for small companies a competitor's strategy is often a CSF. For example, IBM's competitive approach to the marketing of small, inexpensive computers is, in itself, a CSF for all minicomputer manufacturers. Just as differences in industry position can dictate CSFs, differences in geographic location and in strategies can lead to differing CSFs from one company to another in an industry. </a:t>
            </a:r>
          </a:p>
          <a:p>
            <a:pPr>
              <a:lnSpc>
                <a:spcPct val="110000"/>
              </a:lnSpc>
            </a:pPr>
            <a:r>
              <a:rPr lang="en-US" sz="1200" dirty="0" smtClean="0"/>
              <a:t>3. </a:t>
            </a:r>
            <a:r>
              <a:rPr lang="en-US" sz="1200" b="1" i="1" dirty="0" smtClean="0"/>
              <a:t>Environmental factors  </a:t>
            </a:r>
            <a:r>
              <a:rPr lang="en-US" sz="1200" dirty="0" smtClean="0"/>
              <a:t>As the gross national product and the economy fluctuate, as political factors change, and as the population waxes and wanes, critical success factors can also change for various institutions. At the beginning of 1973, virtually no chief executive in the United States would have listed "energy supply availability" as a critical success factor. Following the oil embargo, however, for a considerable period of time this factor was monitored closely by many executives—since adequate energy was problematical and vital to organizational bottom-line performance.</a:t>
            </a:r>
          </a:p>
          <a:p>
            <a:pPr>
              <a:lnSpc>
                <a:spcPct val="110000"/>
              </a:lnSpc>
            </a:pPr>
            <a:r>
              <a:rPr lang="en-US" sz="1200" dirty="0" smtClean="0"/>
              <a:t>4. </a:t>
            </a:r>
            <a:r>
              <a:rPr lang="en-US" sz="1200" b="1" i="1" dirty="0" smtClean="0"/>
              <a:t>Temporal factors  </a:t>
            </a:r>
            <a:r>
              <a:rPr lang="en-US" sz="1200" dirty="0" smtClean="0"/>
              <a:t>Internal organizational considerations often lead to temporal critical success factors. These are areas of activity that are significant for' the success of an organization for a particular period of time because they are below the threshold of acceptability at that time (although in general they are "in good shape“ and do not merit special attention). As an example, for any organization the loss of a major group of executives in a plane crash obviously would make the "rebuilding of the executive group" a critical success factor for the organization for the period of time until this was accomplished. Similarly, while inventory control is rarely a CSF for the chief executive officer, a very unusual situation (either far too much or far too little stock) might, in fact, become a high-level CSF.</a:t>
            </a:r>
          </a:p>
          <a:p>
            <a:pPr>
              <a:lnSpc>
                <a:spcPct val="110000"/>
              </a:lnSpc>
            </a:pPr>
            <a:r>
              <a:rPr lang="en-US" sz="1200" dirty="0" smtClean="0"/>
              <a:t>Any organization's situation will change from time to time, and factors that are dealt with by executives as commonplace at one time may become critical success factors at another time. The key here is for the executive to clearly define at any point in time exactly those factors that are crucial to the success of his particular organization in the period for which he is planning.</a:t>
            </a:r>
          </a:p>
        </p:txBody>
      </p:sp>
      <p:sp>
        <p:nvSpPr>
          <p:cNvPr id="5" name="Slide Number Placeholder 4"/>
          <p:cNvSpPr>
            <a:spLocks noGrp="1"/>
          </p:cNvSpPr>
          <p:nvPr>
            <p:ph type="sldNum" sz="quarter" idx="10"/>
          </p:nvPr>
        </p:nvSpPr>
        <p:spPr/>
        <p:txBody>
          <a:bodyPr/>
          <a:lstStyle/>
          <a:p>
            <a:fld id="{78039ACF-3BF7-44BD-95D5-1268FA2D8068}" type="slidenum">
              <a:rPr lang="en-US">
                <a:solidFill>
                  <a:srgbClr val="000000"/>
                </a:solidFill>
                <a:latin typeface="Arial" charset="0"/>
              </a:rPr>
              <a:pPr/>
              <a:t>28</a:t>
            </a:fld>
            <a:endParaRPr lang="en-US">
              <a:solidFill>
                <a:srgbClr val="000000"/>
              </a:solidFill>
              <a:latin typeface="Arial" charset="0"/>
            </a:endParaRPr>
          </a:p>
        </p:txBody>
      </p:sp>
      <p:sp>
        <p:nvSpPr>
          <p:cNvPr id="6" name="TextBox 5"/>
          <p:cNvSpPr txBox="1"/>
          <p:nvPr/>
        </p:nvSpPr>
        <p:spPr>
          <a:xfrm>
            <a:off x="2971800" y="6477000"/>
            <a:ext cx="5410200" cy="215444"/>
          </a:xfrm>
          <a:prstGeom prst="rect">
            <a:avLst/>
          </a:prstGeom>
          <a:noFill/>
        </p:spPr>
        <p:txBody>
          <a:bodyPr wrap="square" rtlCol="0">
            <a:spAutoFit/>
          </a:bodyPr>
          <a:lstStyle/>
          <a:p>
            <a:r>
              <a:rPr lang="en-US" sz="800" dirty="0">
                <a:solidFill>
                  <a:srgbClr val="000000"/>
                </a:solidFill>
              </a:rPr>
              <a:t>John F. </a:t>
            </a:r>
            <a:r>
              <a:rPr lang="en-US" sz="800" dirty="0" err="1">
                <a:solidFill>
                  <a:srgbClr val="000000"/>
                </a:solidFill>
              </a:rPr>
              <a:t>Rockart</a:t>
            </a:r>
            <a:r>
              <a:rPr lang="en-US" sz="800" dirty="0">
                <a:solidFill>
                  <a:srgbClr val="000000"/>
                </a:solidFill>
              </a:rPr>
              <a:t>, </a:t>
            </a:r>
            <a:r>
              <a:rPr lang="en-US" sz="800" i="1" dirty="0">
                <a:solidFill>
                  <a:srgbClr val="000000"/>
                </a:solidFill>
              </a:rPr>
              <a:t>Chief executives define their own data needs </a:t>
            </a:r>
            <a:r>
              <a:rPr lang="en-US" sz="800" dirty="0">
                <a:solidFill>
                  <a:srgbClr val="000000"/>
                </a:solidFill>
              </a:rPr>
              <a:t>(Harvard Business Review: Mar-Apr 1979).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228600"/>
            <a:ext cx="8534400" cy="228600"/>
          </a:xfrm>
        </p:spPr>
        <p:txBody>
          <a:bodyPr/>
          <a:lstStyle/>
          <a:p>
            <a:pPr marL="342900" indent="-342900"/>
            <a:r>
              <a:rPr lang="en-US" sz="2000" dirty="0" smtClean="0">
                <a:solidFill>
                  <a:schemeClr val="tx1"/>
                </a:solidFill>
              </a:rPr>
              <a:t>More Critical Success Factors</a:t>
            </a:r>
            <a:endParaRPr lang="en-US" sz="2000" dirty="0">
              <a:solidFill>
                <a:schemeClr val="tx1"/>
              </a:solidFill>
            </a:endParaRPr>
          </a:p>
        </p:txBody>
      </p:sp>
      <p:sp>
        <p:nvSpPr>
          <p:cNvPr id="5" name="Slide Number Placeholder 4"/>
          <p:cNvSpPr>
            <a:spLocks noGrp="1"/>
          </p:cNvSpPr>
          <p:nvPr>
            <p:ph type="sldNum" sz="quarter" idx="10"/>
          </p:nvPr>
        </p:nvSpPr>
        <p:spPr/>
        <p:txBody>
          <a:bodyPr/>
          <a:lstStyle/>
          <a:p>
            <a:fld id="{78039ACF-3BF7-44BD-95D5-1268FA2D8068}" type="slidenum">
              <a:rPr lang="en-US">
                <a:solidFill>
                  <a:srgbClr val="000000"/>
                </a:solidFill>
                <a:latin typeface="Arial" charset="0"/>
              </a:rPr>
              <a:pPr/>
              <a:t>29</a:t>
            </a:fld>
            <a:endParaRPr lang="en-US">
              <a:solidFill>
                <a:srgbClr val="000000"/>
              </a:solidFill>
              <a:latin typeface="Arial" charset="0"/>
            </a:endParaRPr>
          </a:p>
        </p:txBody>
      </p:sp>
      <p:sp>
        <p:nvSpPr>
          <p:cNvPr id="6" name="TextBox 5"/>
          <p:cNvSpPr txBox="1"/>
          <p:nvPr/>
        </p:nvSpPr>
        <p:spPr>
          <a:xfrm>
            <a:off x="5638800" y="6566356"/>
            <a:ext cx="2819400" cy="215444"/>
          </a:xfrm>
          <a:prstGeom prst="rect">
            <a:avLst/>
          </a:prstGeom>
          <a:noFill/>
        </p:spPr>
        <p:txBody>
          <a:bodyPr wrap="square" rtlCol="0">
            <a:spAutoFit/>
          </a:bodyPr>
          <a:lstStyle/>
          <a:p>
            <a:r>
              <a:rPr lang="en-US" sz="800" dirty="0">
                <a:solidFill>
                  <a:srgbClr val="000000"/>
                </a:solidFill>
              </a:rPr>
              <a:t>http://rapidbi.com/created/criticalsuccessfactors.html</a:t>
            </a:r>
          </a:p>
        </p:txBody>
      </p:sp>
      <p:graphicFrame>
        <p:nvGraphicFramePr>
          <p:cNvPr id="7" name="Table 6"/>
          <p:cNvGraphicFramePr>
            <a:graphicFrameLocks noGrp="1"/>
          </p:cNvGraphicFramePr>
          <p:nvPr/>
        </p:nvGraphicFramePr>
        <p:xfrm>
          <a:off x="228600" y="533400"/>
          <a:ext cx="8763000" cy="6086266"/>
        </p:xfrm>
        <a:graphic>
          <a:graphicData uri="http://schemas.openxmlformats.org/drawingml/2006/table">
            <a:tbl>
              <a:tblPr firstRow="1" bandRow="1">
                <a:tableStyleId>{5C22544A-7EE6-4342-B048-85BDC9FD1C3A}</a:tableStyleId>
              </a:tblPr>
              <a:tblGrid>
                <a:gridCol w="1008133"/>
                <a:gridCol w="7754867"/>
              </a:tblGrid>
              <a:tr h="544714">
                <a:tc>
                  <a:txBody>
                    <a:bodyPr/>
                    <a:lstStyle/>
                    <a:p>
                      <a:r>
                        <a:rPr lang="en-US" sz="950" dirty="0" smtClean="0">
                          <a:solidFill>
                            <a:schemeClr val="tx1"/>
                          </a:solidFill>
                        </a:rPr>
                        <a:t>Critical Success Factor</a:t>
                      </a:r>
                      <a:endParaRPr lang="en-US" sz="950" dirty="0">
                        <a:solidFill>
                          <a:schemeClr val="tx1"/>
                        </a:solidFill>
                      </a:endParaRPr>
                    </a:p>
                  </a:txBody>
                  <a:tcPr/>
                </a:tc>
                <a:tc>
                  <a:txBody>
                    <a:bodyPr/>
                    <a:lstStyle/>
                    <a:p>
                      <a:r>
                        <a:rPr lang="en-US" sz="950" dirty="0" smtClean="0">
                          <a:solidFill>
                            <a:schemeClr val="tx1"/>
                          </a:solidFill>
                        </a:rPr>
                        <a:t>Descriptions</a:t>
                      </a:r>
                      <a:endParaRPr lang="en-US" sz="950" dirty="0">
                        <a:solidFill>
                          <a:schemeClr val="tx1"/>
                        </a:solidFill>
                      </a:endParaRPr>
                    </a:p>
                  </a:txBody>
                  <a:tcPr/>
                </a:tc>
              </a:tr>
              <a:tr h="1512686">
                <a:tc>
                  <a:txBody>
                    <a:bodyPr/>
                    <a:lstStyle/>
                    <a:p>
                      <a:pPr>
                        <a:spcBef>
                          <a:spcPts val="0"/>
                        </a:spcBef>
                      </a:pPr>
                      <a:r>
                        <a:rPr lang="en-US" sz="950" dirty="0"/>
                        <a:t>The </a:t>
                      </a:r>
                      <a:r>
                        <a:rPr lang="en-US" sz="950" dirty="0" smtClean="0"/>
                        <a:t>Industry</a:t>
                      </a:r>
                      <a:endParaRPr lang="en-US" sz="950" dirty="0"/>
                    </a:p>
                  </a:txBody>
                  <a:tcPr/>
                </a:tc>
                <a:tc>
                  <a:txBody>
                    <a:bodyPr/>
                    <a:lstStyle/>
                    <a:p>
                      <a:pPr>
                        <a:spcBef>
                          <a:spcPts val="0"/>
                        </a:spcBef>
                      </a:pPr>
                      <a:r>
                        <a:rPr lang="en-US" sz="950" dirty="0"/>
                        <a:t>Industry: There are some CSF's common to all companies operating within the same industry. Different industries will have unique, industry-specific CSF's</a:t>
                      </a:r>
                    </a:p>
                    <a:p>
                      <a:endParaRPr lang="en-US" sz="950" dirty="0" smtClean="0"/>
                    </a:p>
                    <a:p>
                      <a:r>
                        <a:rPr lang="en-US" sz="950" dirty="0" smtClean="0"/>
                        <a:t>An </a:t>
                      </a:r>
                      <a:r>
                        <a:rPr lang="en-US" sz="950" dirty="0"/>
                        <a:t>industry's set of characteristics define its own CSF's Different industries will thus have different CSF's, for example research into the CSF's for the Call centre, manufacturing, retail, business services, health care and education sectors showed each to be different after starting with a hypothesis of all sectors having their CSF's as market orientation, learning orientation, entrepreneurial management style and organizational flexibility.</a:t>
                      </a:r>
                    </a:p>
                    <a:p>
                      <a:r>
                        <a:rPr lang="en-US" sz="950" dirty="0"/>
                        <a:t>In reality each organization has its own unique goals so while </a:t>
                      </a:r>
                      <a:r>
                        <a:rPr lang="en-US" sz="950" dirty="0" smtClean="0"/>
                        <a:t>there </a:t>
                      </a:r>
                      <a:r>
                        <a:rPr lang="en-US" sz="950" dirty="0"/>
                        <a:t>may be some industry standard - not all firms in one industry will have identical CSF's</a:t>
                      </a:r>
                      <a:r>
                        <a:rPr lang="en-US" sz="950" dirty="0" smtClean="0"/>
                        <a:t>. Some </a:t>
                      </a:r>
                      <a:r>
                        <a:rPr lang="en-US" sz="950" dirty="0"/>
                        <a:t>trade associations offer benchmarking across possible common CSF's. </a:t>
                      </a:r>
                      <a:br>
                        <a:rPr lang="en-US" sz="950" dirty="0"/>
                      </a:br>
                      <a:endParaRPr lang="en-US" sz="950" dirty="0"/>
                    </a:p>
                  </a:txBody>
                  <a:tcPr/>
                </a:tc>
              </a:tr>
              <a:tr h="1070726">
                <a:tc>
                  <a:txBody>
                    <a:bodyPr/>
                    <a:lstStyle/>
                    <a:p>
                      <a:pPr>
                        <a:spcBef>
                          <a:spcPts val="0"/>
                        </a:spcBef>
                        <a:spcAft>
                          <a:spcPts val="0"/>
                        </a:spcAft>
                      </a:pPr>
                      <a:r>
                        <a:rPr lang="en-US" sz="950" dirty="0"/>
                        <a:t>Competitive strategy and industry </a:t>
                      </a:r>
                      <a:r>
                        <a:rPr lang="en-US" sz="950" dirty="0" smtClean="0"/>
                        <a:t>position</a:t>
                      </a:r>
                      <a:endParaRPr lang="en-US" sz="950" dirty="0"/>
                    </a:p>
                  </a:txBody>
                  <a:tcPr/>
                </a:tc>
                <a:tc>
                  <a:txBody>
                    <a:bodyPr/>
                    <a:lstStyle/>
                    <a:p>
                      <a:pPr>
                        <a:spcBef>
                          <a:spcPts val="0"/>
                        </a:spcBef>
                        <a:spcAft>
                          <a:spcPts val="0"/>
                        </a:spcAft>
                      </a:pPr>
                      <a:r>
                        <a:rPr lang="en-US" sz="950" dirty="0"/>
                        <a:t>Competitive position or strategy: The nature of position in the marketplace or the adopted strategy to gain market share gives rise to CSF's Differing strategies and positions have different CSF's</a:t>
                      </a:r>
                    </a:p>
                    <a:p>
                      <a:pPr>
                        <a:spcBef>
                          <a:spcPts val="0"/>
                        </a:spcBef>
                      </a:pPr>
                      <a:r>
                        <a:rPr lang="en-US" sz="950" dirty="0"/>
                        <a:t/>
                      </a:r>
                      <a:br>
                        <a:rPr lang="en-US" sz="950" dirty="0"/>
                      </a:br>
                      <a:r>
                        <a:rPr lang="en-US" sz="950" dirty="0"/>
                        <a:t>Not all firms in an industry will have the same CSF's in a particular industry. A firm's current position in the industry (where it is relative to other competitors in the industry and also the market leader), its strategy, and its resources and capabilities will define its CSF's</a:t>
                      </a:r>
                    </a:p>
                    <a:p>
                      <a:r>
                        <a:rPr lang="en-US" sz="950" dirty="0"/>
                        <a:t>The values of an organization, its target market etc will all impact the CSF's that are appropriate for it at a given point in time. </a:t>
                      </a:r>
                    </a:p>
                  </a:txBody>
                  <a:tcPr/>
                </a:tc>
              </a:tr>
              <a:tr h="847333">
                <a:tc>
                  <a:txBody>
                    <a:bodyPr/>
                    <a:lstStyle/>
                    <a:p>
                      <a:pPr>
                        <a:spcBef>
                          <a:spcPts val="0"/>
                        </a:spcBef>
                      </a:pPr>
                      <a:r>
                        <a:rPr lang="en-US" sz="950" dirty="0"/>
                        <a:t>Environmental </a:t>
                      </a:r>
                      <a:r>
                        <a:rPr lang="en-US" sz="950" dirty="0" smtClean="0"/>
                        <a:t>Factors</a:t>
                      </a:r>
                      <a:endParaRPr lang="en-US" sz="950" dirty="0"/>
                    </a:p>
                  </a:txBody>
                  <a:tcPr/>
                </a:tc>
                <a:tc>
                  <a:txBody>
                    <a:bodyPr/>
                    <a:lstStyle/>
                    <a:p>
                      <a:pPr>
                        <a:spcBef>
                          <a:spcPts val="0"/>
                        </a:spcBef>
                      </a:pPr>
                      <a:r>
                        <a:rPr lang="en-US" sz="950" dirty="0"/>
                        <a:t>Environmental changes: Economic, regulatory, political, and demographic changes create CSF's for an organization.</a:t>
                      </a:r>
                    </a:p>
                    <a:p>
                      <a:endParaRPr lang="en-US" sz="950" dirty="0" smtClean="0"/>
                    </a:p>
                    <a:p>
                      <a:r>
                        <a:rPr lang="en-US" sz="950" dirty="0" smtClean="0"/>
                        <a:t>These </a:t>
                      </a:r>
                      <a:r>
                        <a:rPr lang="en-US" sz="950" dirty="0"/>
                        <a:t>relate to environmental factors that are not in the control of the organization but which an organization must consider in developing CSF's Examples for these are the industry regulation, political development and economic performance of a country, and population trends. </a:t>
                      </a:r>
                    </a:p>
                  </a:txBody>
                  <a:tcPr/>
                </a:tc>
              </a:tr>
              <a:tr h="1057667">
                <a:tc>
                  <a:txBody>
                    <a:bodyPr/>
                    <a:lstStyle/>
                    <a:p>
                      <a:pPr>
                        <a:spcBef>
                          <a:spcPts val="0"/>
                        </a:spcBef>
                      </a:pPr>
                      <a:r>
                        <a:rPr lang="en-US" sz="950" dirty="0"/>
                        <a:t>Temporal </a:t>
                      </a:r>
                      <a:r>
                        <a:rPr lang="en-US" sz="950" dirty="0" smtClean="0"/>
                        <a:t>Factors</a:t>
                      </a:r>
                      <a:endParaRPr lang="en-US" sz="950" dirty="0"/>
                    </a:p>
                  </a:txBody>
                  <a:tcPr/>
                </a:tc>
                <a:tc>
                  <a:txBody>
                    <a:bodyPr/>
                    <a:lstStyle/>
                    <a:p>
                      <a:pPr>
                        <a:spcBef>
                          <a:spcPts val="0"/>
                        </a:spcBef>
                      </a:pPr>
                      <a:r>
                        <a:rPr lang="en-US" sz="950" dirty="0"/>
                        <a:t>Temporal factors: These relate to short-term situations, often crises. These CSF's may be important, but are usually short-lived.</a:t>
                      </a:r>
                    </a:p>
                    <a:p>
                      <a:endParaRPr lang="en-US" sz="950" dirty="0" smtClean="0"/>
                    </a:p>
                    <a:p>
                      <a:r>
                        <a:rPr lang="en-US" sz="950" dirty="0" smtClean="0"/>
                        <a:t>Temporal </a:t>
                      </a:r>
                      <a:r>
                        <a:rPr lang="en-US" sz="950" dirty="0"/>
                        <a:t>factors are temporary or one-off CSF's resulting from a specific event necessitating their inclusion. </a:t>
                      </a:r>
                      <a:r>
                        <a:rPr lang="en-US" sz="950" dirty="0" smtClean="0"/>
                        <a:t>Theoretically </a:t>
                      </a:r>
                      <a:r>
                        <a:rPr lang="en-US" sz="950" dirty="0"/>
                        <a:t>these would include a firm which "lost executives as a result of a plane crash requiring a critical success factor of rebuilding the executive group". </a:t>
                      </a:r>
                      <a:r>
                        <a:rPr lang="en-US" sz="950" dirty="0" smtClean="0"/>
                        <a:t>Practically</a:t>
                      </a:r>
                      <a:r>
                        <a:rPr lang="en-US" sz="950" dirty="0"/>
                        <a:t>, with the evolution and integration of markets globally, one could argue that temporal factors are not temporal anymore as they could exist regularly in organizations</a:t>
                      </a:r>
                      <a:r>
                        <a:rPr lang="en-US" sz="950" dirty="0" smtClean="0"/>
                        <a:t>.</a:t>
                      </a:r>
                      <a:endParaRPr lang="en-US" sz="950" dirty="0"/>
                    </a:p>
                  </a:txBody>
                  <a:tcPr/>
                </a:tc>
              </a:tr>
              <a:tr h="1026586">
                <a:tc>
                  <a:txBody>
                    <a:bodyPr/>
                    <a:lstStyle/>
                    <a:p>
                      <a:pPr>
                        <a:spcBef>
                          <a:spcPts val="0"/>
                        </a:spcBef>
                      </a:pPr>
                      <a:r>
                        <a:rPr lang="en-US" sz="950" dirty="0"/>
                        <a:t>Managerial </a:t>
                      </a:r>
                      <a:r>
                        <a:rPr lang="en-US" sz="950" dirty="0" smtClean="0"/>
                        <a:t>Position</a:t>
                      </a:r>
                      <a:endParaRPr lang="en-US" sz="950" dirty="0"/>
                    </a:p>
                  </a:txBody>
                  <a:tcPr/>
                </a:tc>
                <a:tc>
                  <a:txBody>
                    <a:bodyPr/>
                    <a:lstStyle/>
                    <a:p>
                      <a:pPr>
                        <a:spcBef>
                          <a:spcPts val="0"/>
                        </a:spcBef>
                      </a:pPr>
                      <a:r>
                        <a:rPr lang="en-US" sz="950" dirty="0"/>
                        <a:t>Managerial role: An individual role may generate CSF's as performance in a specific manager's area of responsibility may be deemed critical to the success of an organization.</a:t>
                      </a:r>
                    </a:p>
                    <a:p>
                      <a:endParaRPr lang="en-US" sz="950" dirty="0" smtClean="0"/>
                    </a:p>
                    <a:p>
                      <a:r>
                        <a:rPr lang="en-US" sz="950" dirty="0" smtClean="0"/>
                        <a:t>Managerial </a:t>
                      </a:r>
                      <a:r>
                        <a:rPr lang="en-US" sz="950" dirty="0"/>
                        <a:t>position. This is important if CSF's are considered from an individual's point of view. </a:t>
                      </a:r>
                      <a:r>
                        <a:rPr lang="en-US" sz="950" dirty="0" smtClean="0"/>
                        <a:t>For </a:t>
                      </a:r>
                      <a:r>
                        <a:rPr lang="en-US" sz="950" dirty="0"/>
                        <a:t>example, manufacturing managers who would typically have the following CSF's: product quality, inventory control and cash control. </a:t>
                      </a:r>
                      <a:r>
                        <a:rPr lang="en-US" sz="950" dirty="0" smtClean="0"/>
                        <a:t>In </a:t>
                      </a:r>
                      <a:r>
                        <a:rPr lang="en-US" sz="950" dirty="0"/>
                        <a:t>organizations with departments focused on customer relationships, a CSF for managers in these departments may be customer relationship management.</a:t>
                      </a: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540625" cy="685800"/>
          </a:xfrm>
        </p:spPr>
        <p:txBody>
          <a:bodyPr/>
          <a:lstStyle/>
          <a:p>
            <a:r>
              <a:rPr lang="en-US" altLang="en-US" smtClean="0"/>
              <a:t>What Is a Business?</a:t>
            </a:r>
            <a:endParaRPr lang="en-US" altLang="en-US" b="1" smtClean="0"/>
          </a:p>
        </p:txBody>
      </p:sp>
      <p:sp>
        <p:nvSpPr>
          <p:cNvPr id="28675" name="Rectangle 3"/>
          <p:cNvSpPr>
            <a:spLocks noGrp="1" noChangeArrowheads="1"/>
          </p:cNvSpPr>
          <p:nvPr>
            <p:ph type="body" idx="1"/>
          </p:nvPr>
        </p:nvSpPr>
        <p:spPr>
          <a:xfrm>
            <a:off x="381000" y="1066800"/>
            <a:ext cx="8382000" cy="5486400"/>
          </a:xfrm>
        </p:spPr>
        <p:txBody>
          <a:bodyPr>
            <a:normAutofit fontScale="85000" lnSpcReduction="10000"/>
          </a:bodyPr>
          <a:lstStyle/>
          <a:p>
            <a:pPr>
              <a:lnSpc>
                <a:spcPct val="120000"/>
              </a:lnSpc>
              <a:buFont typeface="Wingdings" pitchFamily="2" charset="2"/>
              <a:buNone/>
              <a:defRPr/>
            </a:pPr>
            <a:r>
              <a:rPr lang="en-US" altLang="en-US" dirty="0" smtClean="0"/>
              <a:t>A business plan is ultimately a plan for a business</a:t>
            </a:r>
          </a:p>
          <a:p>
            <a:pPr>
              <a:lnSpc>
                <a:spcPct val="120000"/>
              </a:lnSpc>
              <a:buFont typeface="Wingdings" pitchFamily="2" charset="2"/>
              <a:buNone/>
              <a:defRPr/>
            </a:pPr>
            <a:r>
              <a:rPr lang="en-US" altLang="en-US" dirty="0" smtClean="0"/>
              <a:t>Per Theodore Levitt, </a:t>
            </a:r>
          </a:p>
          <a:p>
            <a:pPr marL="914400" lvl="1" indent="-514350">
              <a:lnSpc>
                <a:spcPct val="120000"/>
              </a:lnSpc>
              <a:buFont typeface="+mj-lt"/>
              <a:buAutoNum type="arabicPeriod"/>
              <a:defRPr/>
            </a:pPr>
            <a:r>
              <a:rPr lang="en-US" dirty="0" smtClean="0">
                <a:ea typeface="+mn-ea"/>
                <a:cs typeface="+mn-cs"/>
              </a:rPr>
              <a:t>The purpose of a business is to create and keep a customer.</a:t>
            </a:r>
            <a:endParaRPr lang="en-US" sz="1400" dirty="0" smtClean="0">
              <a:ea typeface="+mn-ea"/>
              <a:cs typeface="+mn-cs"/>
            </a:endParaRPr>
          </a:p>
          <a:p>
            <a:pPr marL="914400" lvl="1" indent="-514350">
              <a:lnSpc>
                <a:spcPct val="120000"/>
              </a:lnSpc>
              <a:buFont typeface="+mj-lt"/>
              <a:buAutoNum type="arabicPeriod"/>
              <a:defRPr/>
            </a:pPr>
            <a:r>
              <a:rPr lang="en-US" dirty="0" smtClean="0">
                <a:ea typeface="+mn-ea"/>
                <a:cs typeface="+mn-cs"/>
              </a:rPr>
              <a:t>To do that you have to deliver goods and services that people want and value at prices that are attractive.</a:t>
            </a:r>
            <a:endParaRPr lang="en-US" sz="1400" dirty="0" smtClean="0">
              <a:ea typeface="+mn-ea"/>
              <a:cs typeface="+mn-cs"/>
            </a:endParaRPr>
          </a:p>
          <a:p>
            <a:pPr marL="914400" lvl="1" indent="-514350">
              <a:lnSpc>
                <a:spcPct val="120000"/>
              </a:lnSpc>
              <a:buFont typeface="+mj-lt"/>
              <a:buAutoNum type="arabicPeriod"/>
              <a:defRPr/>
            </a:pPr>
            <a:r>
              <a:rPr lang="en-US" dirty="0" smtClean="0">
                <a:ea typeface="+mn-ea"/>
                <a:cs typeface="+mn-cs"/>
              </a:rPr>
              <a:t>To continue to do that, the enterprise must produce revenues in sufficient excess of cost, in sufficient quantity, and with sufficient regularity to attract and hold investors.</a:t>
            </a:r>
            <a:endParaRPr lang="en-US" sz="1400" dirty="0" smtClean="0">
              <a:ea typeface="+mn-ea"/>
              <a:cs typeface="+mn-cs"/>
            </a:endParaRPr>
          </a:p>
          <a:p>
            <a:pPr marL="914400" lvl="1" indent="-514350">
              <a:lnSpc>
                <a:spcPct val="120000"/>
              </a:lnSpc>
              <a:buFont typeface="+mj-lt"/>
              <a:buAutoNum type="arabicPeriod"/>
              <a:defRPr/>
            </a:pPr>
            <a:r>
              <a:rPr lang="en-US" dirty="0" smtClean="0">
                <a:ea typeface="+mn-ea"/>
                <a:cs typeface="+mn-cs"/>
              </a:rPr>
              <a:t>No enterprise, no matter how small, can do this by instinct or accident.  Businesses must clarify their purposes, strategies, and plans.  And these must be clearly communicated to investors and employees.</a:t>
            </a:r>
            <a:endParaRPr lang="en-US" sz="1400" dirty="0" smtClean="0">
              <a:ea typeface="+mn-ea"/>
              <a:cs typeface="+mn-cs"/>
            </a:endParaRPr>
          </a:p>
          <a:p>
            <a:pPr marL="914400" lvl="1" indent="-514350">
              <a:lnSpc>
                <a:spcPct val="120000"/>
              </a:lnSpc>
              <a:buFont typeface="+mj-lt"/>
              <a:buAutoNum type="arabicPeriod"/>
              <a:defRPr/>
            </a:pPr>
            <a:r>
              <a:rPr lang="en-US" dirty="0" smtClean="0">
                <a:ea typeface="+mn-ea"/>
                <a:cs typeface="+mn-cs"/>
              </a:rPr>
              <a:t>And in all cases, there must be an appropriate system of rewards, audits, and controls to ensure that what is supposed to happen actually happens, and if not that the situation is quickly rectified.</a:t>
            </a:r>
            <a:endParaRPr lang="en-US" sz="1400" dirty="0" smtClean="0">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447800"/>
            <a:ext cx="7772400" cy="1752600"/>
          </a:xfrm>
        </p:spPr>
        <p:txBody>
          <a:bodyPr/>
          <a:lstStyle/>
          <a:p>
            <a:pPr>
              <a:lnSpc>
                <a:spcPct val="150000"/>
              </a:lnSpc>
            </a:pPr>
            <a:r>
              <a:rPr lang="en-US" dirty="0" smtClean="0"/>
              <a:t>Business Plans:</a:t>
            </a:r>
            <a:br>
              <a:rPr lang="en-US" dirty="0" smtClean="0"/>
            </a:br>
            <a:r>
              <a:rPr lang="en-US" dirty="0" smtClean="0"/>
              <a:t>Value Chains and Stakeholders</a:t>
            </a:r>
          </a:p>
        </p:txBody>
      </p:sp>
    </p:spTree>
    <p:extLst>
      <p:ext uri="{BB962C8B-B14F-4D97-AF65-F5344CB8AC3E}">
        <p14:creationId xmlns:p14="http://schemas.microsoft.com/office/powerpoint/2010/main" val="373533501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683568" y="296652"/>
            <a:ext cx="7600950" cy="328617"/>
          </a:xfrm>
        </p:spPr>
        <p:txBody>
          <a:bodyPr/>
          <a:lstStyle/>
          <a:p>
            <a:r>
              <a:rPr lang="en-US" sz="2400" b="0" dirty="0"/>
              <a:t>The Value Chain</a:t>
            </a:r>
          </a:p>
        </p:txBody>
      </p:sp>
      <p:sp>
        <p:nvSpPr>
          <p:cNvPr id="232451" name="Rectangle 3"/>
          <p:cNvSpPr>
            <a:spLocks noGrp="1" noChangeArrowheads="1"/>
          </p:cNvSpPr>
          <p:nvPr>
            <p:ph type="body" idx="1"/>
          </p:nvPr>
        </p:nvSpPr>
        <p:spPr>
          <a:xfrm>
            <a:off x="358776" y="617499"/>
            <a:ext cx="5016510" cy="5980151"/>
          </a:xfrm>
        </p:spPr>
        <p:txBody>
          <a:bodyPr>
            <a:normAutofit fontScale="92500"/>
          </a:bodyPr>
          <a:lstStyle/>
          <a:p>
            <a:r>
              <a:rPr lang="en-GB" sz="1100" b="1" dirty="0"/>
              <a:t>Per Michael Porter (Harvard):</a:t>
            </a:r>
          </a:p>
          <a:p>
            <a:r>
              <a:rPr lang="en-GB" sz="1100" dirty="0"/>
              <a:t>Value chain analysis describes the activities within and around an organization, and relates them to an analysis of the competitive strength of the organization. Therefore, it evaluates which value each particular activity adds to the organizations products or services. This idea was built upon the insight that an organization is more than a random compilation of machinery, equipment, people and money. Only if these things are arranged into systems and systematic activates it will become possible to produce something for which customers are willing to pay a price. Porter argues that the ability to perform particular activities and to manage the linkages between these activities is a source of competitive advantage.</a:t>
            </a:r>
          </a:p>
          <a:p>
            <a:r>
              <a:rPr lang="en-GB" sz="1100" dirty="0"/>
              <a:t>Porter distinguishes between primary activities and support activities. Primary activities are directly concerned with the creation or delivery of a product or service. They can be grouped into five main areas: inbound logistics, operations, outbound logistics, marketing and sales, and service. Each of these primary activities is linked to support activities which help to improve their effectiveness or efficiency. There are four main areas of support activities: procurement, technology development (including R&amp;D), human resource management, and infrastructure (systems for planning, finance, quality, information management etc.).</a:t>
            </a:r>
          </a:p>
          <a:p>
            <a:r>
              <a:rPr lang="en-GB" sz="1100" dirty="0"/>
              <a:t>The term Margin implies that organizations realize a profit margin that depends on their ability to manage the linkages between all activities in the value chain. In other words, the organization is able to deliver a product / service for which the customer is willing to pay more than the sum of the costs of all activities in the value chain.</a:t>
            </a:r>
          </a:p>
          <a:p>
            <a:r>
              <a:rPr lang="en-GB" sz="1100" dirty="0"/>
              <a:t>Some thought about the linkages between activities: These linkages are crucial for corporate success. The linkages are flows of information, goods and services, as well as systems and processes for adjusting activities. Their importance is best illustrated with some simple examples: </a:t>
            </a:r>
            <a:endParaRPr lang="en-US" sz="1100" dirty="0"/>
          </a:p>
          <a:p>
            <a:r>
              <a:rPr lang="en-GB" sz="1100" dirty="0"/>
              <a:t>Only if the Marketing &amp; Sales function delivers sales forecasts for the next period to all other departments in time and in reliable accuracy, procurement will be able to order the necessary material for the correct date. And only if procurement does a good job and forwards order information to inbound logistics, only than operations will be able to schedule production in a way that guarantees the delivery of products in a timely and effective manner – as pre-determined by marketing.</a:t>
            </a:r>
          </a:p>
          <a:p>
            <a:r>
              <a:rPr lang="en-GB" sz="1100" dirty="0"/>
              <a:t>In the result, the linkages are about seamless cooperation and information flow between the value chain activities.</a:t>
            </a:r>
            <a:endParaRPr lang="en-US" sz="1100" dirty="0"/>
          </a:p>
        </p:txBody>
      </p:sp>
      <p:pic>
        <p:nvPicPr>
          <p:cNvPr id="232452" name="Picture 4"/>
          <p:cNvPicPr>
            <a:picLocks noChangeAspect="1" noChangeArrowheads="1"/>
          </p:cNvPicPr>
          <p:nvPr/>
        </p:nvPicPr>
        <p:blipFill>
          <a:blip r:embed="rId2" cstate="print"/>
          <a:srcRect/>
          <a:stretch>
            <a:fillRect/>
          </a:stretch>
        </p:blipFill>
        <p:spPr bwMode="auto">
          <a:xfrm>
            <a:off x="5364163" y="873090"/>
            <a:ext cx="3779837" cy="2832100"/>
          </a:xfrm>
          <a:prstGeom prst="rect">
            <a:avLst/>
          </a:prstGeom>
          <a:noFill/>
          <a:ln w="9525">
            <a:noFill/>
            <a:miter lim="800000"/>
            <a:headEnd/>
            <a:tailEnd/>
          </a:ln>
          <a:effectLst/>
        </p:spPr>
      </p:pic>
      <p:sp>
        <p:nvSpPr>
          <p:cNvPr id="232455" name="Text Box 7"/>
          <p:cNvSpPr txBox="1">
            <a:spLocks noChangeArrowheads="1"/>
          </p:cNvSpPr>
          <p:nvPr/>
        </p:nvSpPr>
        <p:spPr bwMode="auto">
          <a:xfrm>
            <a:off x="4787900" y="6416675"/>
            <a:ext cx="3673475" cy="214313"/>
          </a:xfrm>
          <a:prstGeom prst="rect">
            <a:avLst/>
          </a:prstGeom>
          <a:noFill/>
          <a:ln w="9525">
            <a:noFill/>
            <a:miter lim="800000"/>
            <a:headEnd/>
            <a:tailEnd/>
          </a:ln>
          <a:effectLst/>
        </p:spPr>
        <p:txBody>
          <a:bodyPr>
            <a:spAutoFit/>
          </a:bodyPr>
          <a:lstStyle/>
          <a:p>
            <a:pPr eaLnBrk="1" hangingPunct="1">
              <a:spcBef>
                <a:spcPct val="50000"/>
              </a:spcBef>
            </a:pPr>
            <a:r>
              <a:rPr lang="en-US" sz="800">
                <a:solidFill>
                  <a:srgbClr val="000000"/>
                </a:solidFill>
              </a:rPr>
              <a:t>www.themanager.org/models/ValueChain-Dateien/image002.gif&amp;imgrefurl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250825" y="296863"/>
            <a:ext cx="8677275" cy="431800"/>
          </a:xfrm>
        </p:spPr>
        <p:txBody>
          <a:bodyPr/>
          <a:lstStyle/>
          <a:p>
            <a:r>
              <a:rPr lang="en-US" sz="2800" dirty="0"/>
              <a:t>The Value Chain and Competitive Advantage</a:t>
            </a:r>
          </a:p>
        </p:txBody>
      </p:sp>
      <p:sp>
        <p:nvSpPr>
          <p:cNvPr id="368643" name="Rectangle 3"/>
          <p:cNvSpPr>
            <a:spLocks noGrp="1" noChangeArrowheads="1"/>
          </p:cNvSpPr>
          <p:nvPr>
            <p:ph type="body" idx="1"/>
          </p:nvPr>
        </p:nvSpPr>
        <p:spPr>
          <a:xfrm>
            <a:off x="250825" y="763552"/>
            <a:ext cx="8605838" cy="5797586"/>
          </a:xfrm>
        </p:spPr>
        <p:txBody>
          <a:bodyPr>
            <a:normAutofit fontScale="92500"/>
          </a:bodyPr>
          <a:lstStyle/>
          <a:p>
            <a:r>
              <a:rPr lang="en-US" sz="1800" dirty="0"/>
              <a:t>To better understand the activities through which a firm develops a competitive advantage and creates shareholder value, it is useful to separate the business system into a series of value-generating activities referred to as the </a:t>
            </a:r>
            <a:r>
              <a:rPr lang="en-US" sz="1800" b="1" dirty="0"/>
              <a:t>value chain</a:t>
            </a:r>
            <a:r>
              <a:rPr lang="en-US" sz="1800" dirty="0"/>
              <a:t>. In his 1985 book </a:t>
            </a:r>
            <a:r>
              <a:rPr lang="en-US" sz="1800" i="1" dirty="0"/>
              <a:t>Competitive Advantage</a:t>
            </a:r>
            <a:r>
              <a:rPr lang="en-US" sz="1800" dirty="0"/>
              <a:t>, Michael Porter introduced a generic value chain model that comprises </a:t>
            </a:r>
            <a:r>
              <a:rPr lang="en-US" sz="1800" b="1" dirty="0"/>
              <a:t>a sequence of activities found to be common to a wide range of firms</a:t>
            </a:r>
            <a:r>
              <a:rPr lang="en-US" sz="1800" dirty="0"/>
              <a:t>. Porter identified primary and support activities.</a:t>
            </a:r>
          </a:p>
          <a:p>
            <a:r>
              <a:rPr lang="en-US" sz="1800" b="1" i="1" dirty="0"/>
              <a:t>The goal of these activities is to offer the customer a level of value that exceeds the cost of the activities, thereby resulting in a profit margin</a:t>
            </a:r>
            <a:r>
              <a:rPr lang="en-US" sz="1800" dirty="0"/>
              <a:t>.</a:t>
            </a:r>
          </a:p>
          <a:p>
            <a:r>
              <a:rPr lang="en-US" sz="1800" b="1" i="1" dirty="0"/>
              <a:t>The firm's margin or profit then depends on its effectiveness in performing these activities efficiently, so that the amount that the customer is willing to pay for the products exceeds the cost of the activities in the value chain</a:t>
            </a:r>
            <a:r>
              <a:rPr lang="en-US" sz="1800" dirty="0"/>
              <a:t>. It is in these activities that a firm has the opportunity to generate superior value. A competitive advantage may be achieved by reconfiguring the value chain to provide lower cost or better differentiation.</a:t>
            </a:r>
          </a:p>
          <a:p>
            <a:r>
              <a:rPr lang="en-US" sz="1800" dirty="0"/>
              <a:t>The value chain model is a useful analysis tool for defining a firm's core competencies and the activities in which it can pursue a competitive advantage as follows:</a:t>
            </a:r>
          </a:p>
          <a:p>
            <a:pPr lvl="1"/>
            <a:r>
              <a:rPr lang="en-US" sz="1600" b="1" dirty="0"/>
              <a:t>Cost advantage</a:t>
            </a:r>
            <a:r>
              <a:rPr lang="en-US" sz="1600" dirty="0"/>
              <a:t>: by better understanding costs and squeezing them out of the value-adding activities.</a:t>
            </a:r>
          </a:p>
          <a:p>
            <a:pPr lvl="1"/>
            <a:r>
              <a:rPr lang="en-US" sz="1600" b="1" dirty="0"/>
              <a:t>Differentiation</a:t>
            </a:r>
            <a:r>
              <a:rPr lang="en-US" sz="1600" dirty="0"/>
              <a:t>: by focusing on those activities associated with core competencies and capabilities in order to perform them better than do competitors.</a:t>
            </a:r>
          </a:p>
        </p:txBody>
      </p:sp>
      <p:sp>
        <p:nvSpPr>
          <p:cNvPr id="368644" name="Text Box 4"/>
          <p:cNvSpPr txBox="1">
            <a:spLocks noChangeArrowheads="1"/>
          </p:cNvSpPr>
          <p:nvPr/>
        </p:nvSpPr>
        <p:spPr bwMode="auto">
          <a:xfrm>
            <a:off x="5996007" y="6459579"/>
            <a:ext cx="2376487" cy="214313"/>
          </a:xfrm>
          <a:prstGeom prst="rect">
            <a:avLst/>
          </a:prstGeom>
          <a:noFill/>
          <a:ln w="9525">
            <a:noFill/>
            <a:miter lim="800000"/>
            <a:headEnd/>
            <a:tailEnd/>
          </a:ln>
          <a:effectLst/>
        </p:spPr>
        <p:txBody>
          <a:bodyPr>
            <a:spAutoFit/>
          </a:bodyPr>
          <a:lstStyle/>
          <a:p>
            <a:pPr eaLnBrk="1" hangingPunct="1">
              <a:spcBef>
                <a:spcPct val="50000"/>
              </a:spcBef>
            </a:pPr>
            <a:r>
              <a:rPr lang="en-US" sz="800" dirty="0">
                <a:solidFill>
                  <a:srgbClr val="000000"/>
                </a:solidFill>
              </a:rPr>
              <a:t>http://www.netmba.com/strategy/value-chain/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755650" y="260350"/>
            <a:ext cx="7600950" cy="431800"/>
          </a:xfrm>
        </p:spPr>
        <p:txBody>
          <a:bodyPr/>
          <a:lstStyle/>
          <a:p>
            <a:r>
              <a:rPr lang="en-US" sz="2800" dirty="0"/>
              <a:t>Cost Advantage and the Value Chain</a:t>
            </a:r>
          </a:p>
        </p:txBody>
      </p:sp>
      <p:sp>
        <p:nvSpPr>
          <p:cNvPr id="369667" name="Rectangle 3"/>
          <p:cNvSpPr>
            <a:spLocks noGrp="1" noChangeArrowheads="1"/>
          </p:cNvSpPr>
          <p:nvPr>
            <p:ph type="body" idx="1"/>
          </p:nvPr>
        </p:nvSpPr>
        <p:spPr>
          <a:xfrm>
            <a:off x="323850" y="727039"/>
            <a:ext cx="8569325" cy="5870612"/>
          </a:xfrm>
        </p:spPr>
        <p:txBody>
          <a:bodyPr>
            <a:normAutofit fontScale="92500" lnSpcReduction="10000"/>
          </a:bodyPr>
          <a:lstStyle/>
          <a:p>
            <a:r>
              <a:rPr lang="en-US" sz="1600" dirty="0"/>
              <a:t>A firm may create a cost advantage either by reducing the cost of individual value chain activities or by reconfiguring the value chain.</a:t>
            </a:r>
          </a:p>
          <a:p>
            <a:r>
              <a:rPr lang="en-US" sz="1600" dirty="0"/>
              <a:t>Once the value chain is defined, a cost analysis can be performed by assigning costs to the value chain activities. The costs obtained from the accounting report may need to be modified in order to allocate them properly to the value creating activities.</a:t>
            </a:r>
          </a:p>
          <a:p>
            <a:r>
              <a:rPr lang="en-US" sz="1600" b="1" dirty="0"/>
              <a:t>Porter identified 10 cost drivers related to value chain activities</a:t>
            </a:r>
            <a:r>
              <a:rPr lang="en-US" sz="1600" dirty="0"/>
              <a:t>:</a:t>
            </a:r>
          </a:p>
          <a:p>
            <a:pPr lvl="1"/>
            <a:r>
              <a:rPr lang="en-US" sz="1400" dirty="0"/>
              <a:t>Economies of scale </a:t>
            </a:r>
          </a:p>
          <a:p>
            <a:pPr lvl="1"/>
            <a:r>
              <a:rPr lang="en-US" sz="1400" dirty="0"/>
              <a:t>Learning </a:t>
            </a:r>
          </a:p>
          <a:p>
            <a:pPr lvl="1"/>
            <a:r>
              <a:rPr lang="en-US" sz="1400" dirty="0"/>
              <a:t>Capacity utilization </a:t>
            </a:r>
          </a:p>
          <a:p>
            <a:pPr lvl="1"/>
            <a:r>
              <a:rPr lang="en-US" sz="1400" dirty="0"/>
              <a:t>Linkages among activities </a:t>
            </a:r>
          </a:p>
          <a:p>
            <a:pPr lvl="1"/>
            <a:r>
              <a:rPr lang="en-US" sz="1400" dirty="0"/>
              <a:t>Interrelationships among business units </a:t>
            </a:r>
          </a:p>
          <a:p>
            <a:pPr lvl="1"/>
            <a:r>
              <a:rPr lang="en-US" sz="1400" dirty="0"/>
              <a:t>Degree of vertical integration </a:t>
            </a:r>
          </a:p>
          <a:p>
            <a:pPr lvl="1"/>
            <a:r>
              <a:rPr lang="en-US" sz="1400" dirty="0"/>
              <a:t>Timing of market entry </a:t>
            </a:r>
          </a:p>
          <a:p>
            <a:pPr lvl="1"/>
            <a:r>
              <a:rPr lang="en-US" sz="1400" dirty="0"/>
              <a:t>Firm's policy of cost or differentiation </a:t>
            </a:r>
          </a:p>
          <a:p>
            <a:pPr lvl="1"/>
            <a:r>
              <a:rPr lang="en-US" sz="1400" dirty="0"/>
              <a:t>Geographic location </a:t>
            </a:r>
          </a:p>
          <a:p>
            <a:pPr lvl="1"/>
            <a:r>
              <a:rPr lang="en-US" sz="1400" dirty="0"/>
              <a:t>Institutional factors (regulation, union activity, taxes, etc.) </a:t>
            </a:r>
          </a:p>
          <a:p>
            <a:r>
              <a:rPr lang="en-US" sz="1600" dirty="0"/>
              <a:t>A firm develops a cost advantage by controlling these drivers better than do the competitors.</a:t>
            </a:r>
          </a:p>
          <a:p>
            <a:r>
              <a:rPr lang="en-US" sz="1600" dirty="0"/>
              <a:t>A cost advantage also can be pursued by reconfiguring the value chain. Reconfiguration means structural changes such a new production process, new distribution channels, or a different sales approach. For example, FedEx structurally redefined express freight service by acquiring its own planes and implementing a hub and spoke system.</a:t>
            </a:r>
          </a:p>
        </p:txBody>
      </p:sp>
      <p:sp>
        <p:nvSpPr>
          <p:cNvPr id="369668" name="Text Box 4"/>
          <p:cNvSpPr txBox="1">
            <a:spLocks noChangeArrowheads="1"/>
          </p:cNvSpPr>
          <p:nvPr/>
        </p:nvSpPr>
        <p:spPr bwMode="auto">
          <a:xfrm>
            <a:off x="5976938" y="6381750"/>
            <a:ext cx="2376487" cy="214313"/>
          </a:xfrm>
          <a:prstGeom prst="rect">
            <a:avLst/>
          </a:prstGeom>
          <a:noFill/>
          <a:ln w="9525">
            <a:noFill/>
            <a:miter lim="800000"/>
            <a:headEnd/>
            <a:tailEnd/>
          </a:ln>
          <a:effectLst/>
        </p:spPr>
        <p:txBody>
          <a:bodyPr>
            <a:spAutoFit/>
          </a:bodyPr>
          <a:lstStyle/>
          <a:p>
            <a:pPr eaLnBrk="1" hangingPunct="1">
              <a:spcBef>
                <a:spcPct val="50000"/>
              </a:spcBef>
            </a:pPr>
            <a:r>
              <a:rPr lang="en-US" sz="800">
                <a:solidFill>
                  <a:srgbClr val="000000"/>
                </a:solidFill>
              </a:rPr>
              <a:t>http://www.netmba.com/strategy/value-chain/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755650" y="260350"/>
            <a:ext cx="7600950" cy="288925"/>
          </a:xfrm>
        </p:spPr>
        <p:txBody>
          <a:bodyPr/>
          <a:lstStyle/>
          <a:p>
            <a:r>
              <a:rPr lang="en-US" sz="2800" dirty="0"/>
              <a:t>Differentiation and the Value Chain</a:t>
            </a:r>
          </a:p>
        </p:txBody>
      </p:sp>
      <p:sp>
        <p:nvSpPr>
          <p:cNvPr id="370691" name="Rectangle 3"/>
          <p:cNvSpPr>
            <a:spLocks noGrp="1" noChangeArrowheads="1"/>
          </p:cNvSpPr>
          <p:nvPr>
            <p:ph type="body" idx="1"/>
          </p:nvPr>
        </p:nvSpPr>
        <p:spPr>
          <a:xfrm>
            <a:off x="336492" y="617499"/>
            <a:ext cx="8642352" cy="6088101"/>
          </a:xfrm>
        </p:spPr>
        <p:txBody>
          <a:bodyPr>
            <a:normAutofit fontScale="85000" lnSpcReduction="20000"/>
          </a:bodyPr>
          <a:lstStyle/>
          <a:p>
            <a:pPr>
              <a:lnSpc>
                <a:spcPct val="120000"/>
              </a:lnSpc>
            </a:pPr>
            <a:r>
              <a:rPr lang="en-US" sz="1600" dirty="0"/>
              <a:t>A differentiation advantage can arise from any part of the value chain. For example, procurement of inputs that are unique and not widely available to competitors can create differentiation, as can distribution channels that offer high service levels.</a:t>
            </a:r>
          </a:p>
          <a:p>
            <a:pPr>
              <a:lnSpc>
                <a:spcPct val="120000"/>
              </a:lnSpc>
            </a:pPr>
            <a:r>
              <a:rPr lang="en-US" sz="1600" dirty="0"/>
              <a:t>Differentiation stems from uniqueness. A differentiation advantage may be achieved either by changing individual value chain activities to increase uniqueness in the final product or by reconfiguring the value chain.</a:t>
            </a:r>
          </a:p>
          <a:p>
            <a:pPr>
              <a:lnSpc>
                <a:spcPct val="120000"/>
              </a:lnSpc>
            </a:pPr>
            <a:r>
              <a:rPr lang="en-US" sz="1600" b="1" dirty="0"/>
              <a:t>Porter identified several drivers of uniqueness</a:t>
            </a:r>
            <a:r>
              <a:rPr lang="en-US" sz="1600" dirty="0"/>
              <a:t>:</a:t>
            </a:r>
          </a:p>
          <a:p>
            <a:pPr lvl="1">
              <a:lnSpc>
                <a:spcPct val="120000"/>
              </a:lnSpc>
            </a:pPr>
            <a:r>
              <a:rPr lang="en-US" sz="1400" dirty="0"/>
              <a:t>Policies and decisions </a:t>
            </a:r>
          </a:p>
          <a:p>
            <a:pPr lvl="1">
              <a:lnSpc>
                <a:spcPct val="120000"/>
              </a:lnSpc>
            </a:pPr>
            <a:r>
              <a:rPr lang="en-US" sz="1400" dirty="0"/>
              <a:t>Linkages among activities </a:t>
            </a:r>
          </a:p>
          <a:p>
            <a:pPr lvl="1">
              <a:lnSpc>
                <a:spcPct val="120000"/>
              </a:lnSpc>
            </a:pPr>
            <a:r>
              <a:rPr lang="en-US" sz="1400" dirty="0"/>
              <a:t>Timing </a:t>
            </a:r>
          </a:p>
          <a:p>
            <a:pPr lvl="1">
              <a:lnSpc>
                <a:spcPct val="120000"/>
              </a:lnSpc>
            </a:pPr>
            <a:r>
              <a:rPr lang="en-US" sz="1400" dirty="0"/>
              <a:t>Location </a:t>
            </a:r>
          </a:p>
          <a:p>
            <a:pPr lvl="1">
              <a:lnSpc>
                <a:spcPct val="120000"/>
              </a:lnSpc>
            </a:pPr>
            <a:r>
              <a:rPr lang="en-US" sz="1400" dirty="0"/>
              <a:t>Interrelationships </a:t>
            </a:r>
          </a:p>
          <a:p>
            <a:pPr lvl="1">
              <a:lnSpc>
                <a:spcPct val="120000"/>
              </a:lnSpc>
            </a:pPr>
            <a:r>
              <a:rPr lang="en-US" sz="1400" dirty="0"/>
              <a:t>Learning </a:t>
            </a:r>
          </a:p>
          <a:p>
            <a:pPr lvl="1">
              <a:lnSpc>
                <a:spcPct val="120000"/>
              </a:lnSpc>
            </a:pPr>
            <a:r>
              <a:rPr lang="en-US" sz="1400" dirty="0"/>
              <a:t>Integration </a:t>
            </a:r>
          </a:p>
          <a:p>
            <a:pPr lvl="1">
              <a:lnSpc>
                <a:spcPct val="120000"/>
              </a:lnSpc>
            </a:pPr>
            <a:r>
              <a:rPr lang="en-US" sz="1400" dirty="0"/>
              <a:t>Scale (e.g. better service as a result of large scale) </a:t>
            </a:r>
          </a:p>
          <a:p>
            <a:pPr lvl="1">
              <a:lnSpc>
                <a:spcPct val="120000"/>
              </a:lnSpc>
            </a:pPr>
            <a:r>
              <a:rPr lang="en-US" sz="1400" dirty="0"/>
              <a:t>Institutional factors </a:t>
            </a:r>
          </a:p>
          <a:p>
            <a:pPr>
              <a:lnSpc>
                <a:spcPct val="120000"/>
              </a:lnSpc>
            </a:pPr>
            <a:r>
              <a:rPr lang="en-US" sz="1600" dirty="0"/>
              <a:t>Many of these also serve as cost drivers. Differentiation often results in greater costs, resulting in tradeoffs between cost and differentiation.</a:t>
            </a:r>
          </a:p>
          <a:p>
            <a:pPr>
              <a:lnSpc>
                <a:spcPct val="120000"/>
              </a:lnSpc>
            </a:pPr>
            <a:r>
              <a:rPr lang="en-US" sz="1600" dirty="0"/>
              <a:t>There are several ways in which a firm can reconfigure its value chain in order to create uniqueness. It can forward integrate in order to perform functions that once were performed by its customers. It can backward integrate in order to have more control over its inputs. It may implement new process technologies or utilize new distribution channels. Ultimately, the firm may need to be creative in order to develop a novel value chain configuration that increases product differentiation.</a:t>
            </a:r>
          </a:p>
        </p:txBody>
      </p:sp>
      <p:sp>
        <p:nvSpPr>
          <p:cNvPr id="370692" name="Text Box 4"/>
          <p:cNvSpPr txBox="1">
            <a:spLocks noChangeArrowheads="1"/>
          </p:cNvSpPr>
          <p:nvPr/>
        </p:nvSpPr>
        <p:spPr bwMode="auto">
          <a:xfrm>
            <a:off x="5976938" y="6381750"/>
            <a:ext cx="2376487" cy="214313"/>
          </a:xfrm>
          <a:prstGeom prst="rect">
            <a:avLst/>
          </a:prstGeom>
          <a:noFill/>
          <a:ln w="9525">
            <a:noFill/>
            <a:miter lim="800000"/>
            <a:headEnd/>
            <a:tailEnd/>
          </a:ln>
          <a:effectLst/>
        </p:spPr>
        <p:txBody>
          <a:bodyPr>
            <a:spAutoFit/>
          </a:bodyPr>
          <a:lstStyle/>
          <a:p>
            <a:pPr eaLnBrk="1" hangingPunct="1">
              <a:spcBef>
                <a:spcPct val="50000"/>
              </a:spcBef>
            </a:pPr>
            <a:r>
              <a:rPr lang="en-US" sz="800">
                <a:solidFill>
                  <a:srgbClr val="000000"/>
                </a:solidFill>
              </a:rPr>
              <a:t>http://www.netmba.com/strategy/value-chain/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AEEF223-56C1-4BF4-82A0-FCF7B27C188F}" type="slidenum">
              <a:rPr lang="en-US">
                <a:solidFill>
                  <a:srgbClr val="000000"/>
                </a:solidFill>
              </a:rPr>
              <a:pPr/>
              <a:t>35</a:t>
            </a:fld>
            <a:endParaRPr lang="en-US">
              <a:solidFill>
                <a:srgbClr val="000000"/>
              </a:solidFill>
            </a:endParaRPr>
          </a:p>
        </p:txBody>
      </p:sp>
      <p:sp>
        <p:nvSpPr>
          <p:cNvPr id="422914" name="Rectangle 2"/>
          <p:cNvSpPr>
            <a:spLocks noGrp="1" noChangeArrowheads="1"/>
          </p:cNvSpPr>
          <p:nvPr>
            <p:ph type="title"/>
          </p:nvPr>
        </p:nvSpPr>
        <p:spPr/>
        <p:txBody>
          <a:bodyPr/>
          <a:lstStyle/>
          <a:p>
            <a:r>
              <a:rPr lang="en-US" sz="3200" dirty="0"/>
              <a:t>Managing the Value Chain</a:t>
            </a:r>
          </a:p>
        </p:txBody>
      </p:sp>
      <p:sp>
        <p:nvSpPr>
          <p:cNvPr id="422915" name="Rectangle 3"/>
          <p:cNvSpPr>
            <a:spLocks noGrp="1" noChangeArrowheads="1"/>
          </p:cNvSpPr>
          <p:nvPr>
            <p:ph type="body" idx="1"/>
          </p:nvPr>
        </p:nvSpPr>
        <p:spPr>
          <a:xfrm>
            <a:off x="304800" y="1066800"/>
            <a:ext cx="8382000" cy="5410199"/>
          </a:xfrm>
        </p:spPr>
        <p:txBody>
          <a:bodyPr>
            <a:normAutofit fontScale="92500" lnSpcReduction="10000"/>
          </a:bodyPr>
          <a:lstStyle/>
          <a:p>
            <a:r>
              <a:rPr lang="en-US" sz="2800" dirty="0"/>
              <a:t>Companies have a choice</a:t>
            </a:r>
          </a:p>
          <a:p>
            <a:pPr lvl="1"/>
            <a:r>
              <a:rPr lang="en-US" sz="2400" dirty="0"/>
              <a:t>They can integrate and execute most activities themselves, or</a:t>
            </a:r>
          </a:p>
          <a:p>
            <a:pPr lvl="1"/>
            <a:r>
              <a:rPr lang="en-US" sz="2400" dirty="0"/>
              <a:t>They can specialize and focus on a narrow range of activities, relying on suppliers and partners to provide other elements of the value added</a:t>
            </a:r>
          </a:p>
          <a:p>
            <a:r>
              <a:rPr lang="en-US" sz="2800" dirty="0"/>
              <a:t>Companies ought to control any activity or combination of activities within the value chain that drive performance along dimensions that matter most to customers</a:t>
            </a:r>
          </a:p>
          <a:p>
            <a:endParaRPr lang="en-US" sz="2000" dirty="0"/>
          </a:p>
          <a:p>
            <a:r>
              <a:rPr lang="en-US" sz="2800" dirty="0"/>
              <a:t>The golden rule: integrate to improve what is “not good enough” and outsource what is “more than good enough”</a:t>
            </a:r>
          </a:p>
        </p:txBody>
      </p:sp>
      <p:sp>
        <p:nvSpPr>
          <p:cNvPr id="422916" name="Text Box 4"/>
          <p:cNvSpPr txBox="1">
            <a:spLocks noChangeArrowheads="1"/>
          </p:cNvSpPr>
          <p:nvPr/>
        </p:nvSpPr>
        <p:spPr bwMode="auto">
          <a:xfrm>
            <a:off x="4800600" y="6172200"/>
            <a:ext cx="3962400" cy="214313"/>
          </a:xfrm>
          <a:prstGeom prst="rect">
            <a:avLst/>
          </a:prstGeom>
          <a:noFill/>
          <a:ln w="9525">
            <a:noFill/>
            <a:miter lim="800000"/>
            <a:headEnd/>
            <a:tailEnd/>
          </a:ln>
          <a:effectLst/>
        </p:spPr>
        <p:txBody>
          <a:bodyPr>
            <a:spAutoFit/>
          </a:bodyPr>
          <a:lstStyle/>
          <a:p>
            <a:pPr algn="r">
              <a:spcBef>
                <a:spcPct val="50000"/>
              </a:spcBef>
            </a:pPr>
            <a:r>
              <a:rPr lang="en-US" sz="800" dirty="0">
                <a:solidFill>
                  <a:srgbClr val="000000"/>
                </a:solidFill>
                <a:latin typeface="Times New Roman" pitchFamily="18" charset="0"/>
              </a:rPr>
              <a:t>Clayton Christensen, </a:t>
            </a:r>
            <a:r>
              <a:rPr lang="en-US" sz="800" i="1" dirty="0">
                <a:solidFill>
                  <a:srgbClr val="000000"/>
                </a:solidFill>
                <a:latin typeface="Times New Roman" pitchFamily="18" charset="0"/>
              </a:rPr>
              <a:t>Seeing What’s Next</a:t>
            </a:r>
            <a:r>
              <a:rPr lang="en-US" sz="800" dirty="0">
                <a:solidFill>
                  <a:srgbClr val="000000"/>
                </a:solidFill>
                <a:latin typeface="Times New Roman" pitchFamily="18" charset="0"/>
              </a:rPr>
              <a:t>, (Boston: Harvard Business School Press, 2004)</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8882"/>
            <a:ext cx="8001000" cy="401643"/>
          </a:xfrm>
        </p:spPr>
        <p:txBody>
          <a:bodyPr/>
          <a:lstStyle/>
          <a:p>
            <a:r>
              <a:rPr lang="en-US" sz="2800" b="0" dirty="0" smtClean="0"/>
              <a:t>Stakeholder Analysis</a:t>
            </a:r>
            <a:endParaRPr lang="en-US" sz="2800" b="0" dirty="0"/>
          </a:p>
        </p:txBody>
      </p:sp>
      <p:sp>
        <p:nvSpPr>
          <p:cNvPr id="3" name="Content Placeholder 2"/>
          <p:cNvSpPr>
            <a:spLocks noGrp="1"/>
          </p:cNvSpPr>
          <p:nvPr>
            <p:ph idx="1"/>
          </p:nvPr>
        </p:nvSpPr>
        <p:spPr>
          <a:xfrm>
            <a:off x="190440" y="654012"/>
            <a:ext cx="8763119" cy="6024645"/>
          </a:xfrm>
        </p:spPr>
        <p:txBody>
          <a:bodyPr>
            <a:normAutofit/>
          </a:bodyPr>
          <a:lstStyle/>
          <a:p>
            <a:pPr>
              <a:lnSpc>
                <a:spcPct val="120000"/>
              </a:lnSpc>
            </a:pPr>
            <a:r>
              <a:rPr lang="en-US" sz="1050" b="1" dirty="0" smtClean="0"/>
              <a:t>Stakeholder analysis is a term used in project management and business administration to describe a process where all the individuals or groups that are likely to be affected by the activities of a project are identified and then sorted according to how much they can affect the project and how much the project can affect them. This information is used to assess how the interests of those stakeholders should be addressed in the project plan.</a:t>
            </a:r>
          </a:p>
          <a:p>
            <a:pPr>
              <a:lnSpc>
                <a:spcPct val="120000"/>
              </a:lnSpc>
            </a:pPr>
            <a:r>
              <a:rPr lang="en-US" sz="1050" dirty="0" smtClean="0"/>
              <a:t>A stakeholder is any person or organization, who can be positively or negatively impacted by, or cause an impact on the actions of a company. Types of stakeholders are:</a:t>
            </a:r>
          </a:p>
          <a:p>
            <a:pPr lvl="1">
              <a:lnSpc>
                <a:spcPct val="120000"/>
              </a:lnSpc>
            </a:pPr>
            <a:r>
              <a:rPr lang="en-US" sz="1050" dirty="0" smtClean="0"/>
              <a:t>Primary stakeholders : are those ultimately affected, either positively or negatively by corporation's actions.</a:t>
            </a:r>
          </a:p>
          <a:p>
            <a:pPr lvl="1">
              <a:lnSpc>
                <a:spcPct val="120000"/>
              </a:lnSpc>
            </a:pPr>
            <a:r>
              <a:rPr lang="en-US" sz="1050" dirty="0" smtClean="0"/>
              <a:t>Secondary stakeholders : are the ‘intermediaries’, that is, persons or organizations who are indirectly affected by corporation's actions.</a:t>
            </a:r>
          </a:p>
          <a:p>
            <a:pPr lvl="1">
              <a:lnSpc>
                <a:spcPct val="120000"/>
              </a:lnSpc>
            </a:pPr>
            <a:r>
              <a:rPr lang="en-US" sz="1050" dirty="0" smtClean="0"/>
              <a:t>Key stakeholders : (who can also belong to the first two groups) have significant influence or importance in corporation.</a:t>
            </a:r>
          </a:p>
          <a:p>
            <a:pPr>
              <a:lnSpc>
                <a:spcPct val="120000"/>
              </a:lnSpc>
            </a:pPr>
            <a:r>
              <a:rPr lang="en-US" sz="1050" b="1" dirty="0" smtClean="0"/>
              <a:t>Stakeholder analysis has the goal of developing cooperation between the stakeholder and the project team </a:t>
            </a:r>
            <a:r>
              <a:rPr lang="en-US" sz="1050" dirty="0" smtClean="0"/>
              <a:t>and, ultimately, assuring successful outcomes for the project. A stakeholder analysis is performed when there is a need to clarify the consequences of envisaged changes, or at the start of new projects and in connection with organizational changes generally. It is important to identify all stakeholders for the purpose of identifying their success criteria and turning these into quality goals.</a:t>
            </a:r>
          </a:p>
          <a:p>
            <a:pPr>
              <a:lnSpc>
                <a:spcPct val="120000"/>
              </a:lnSpc>
            </a:pPr>
            <a:r>
              <a:rPr lang="en-US" sz="1050" b="1" dirty="0" smtClean="0"/>
              <a:t>The first step in building any stakeholder map is to develop a </a:t>
            </a:r>
            <a:r>
              <a:rPr lang="en-US" sz="1050" b="1" dirty="0" err="1" smtClean="0"/>
              <a:t>categorised</a:t>
            </a:r>
            <a:r>
              <a:rPr lang="en-US" sz="1050" b="1" dirty="0" smtClean="0"/>
              <a:t> list of the members of the stakeholder community</a:t>
            </a:r>
            <a:r>
              <a:rPr lang="en-US" sz="1050" dirty="0" smtClean="0"/>
              <a:t>. Once the list is reasonably complete it is then possible to assign priorities in some way, and then to translate the ‘highest priority’ stakeholders into a table or a picture. The potential list of stakeholders for any project will always exceed both the time available for analysis and the capability of the mapping tool to sensibly display the results, the challenge is to focus on the ‘right stakeholders’ who are currently important and to use the tool to </a:t>
            </a:r>
            <a:r>
              <a:rPr lang="en-US" sz="1050" dirty="0" err="1" smtClean="0"/>
              <a:t>visualise</a:t>
            </a:r>
            <a:r>
              <a:rPr lang="en-US" sz="1050" dirty="0" smtClean="0"/>
              <a:t> this critical sub-set of the total community.</a:t>
            </a:r>
          </a:p>
          <a:p>
            <a:pPr>
              <a:lnSpc>
                <a:spcPct val="120000"/>
              </a:lnSpc>
            </a:pPr>
            <a:r>
              <a:rPr lang="en-US" sz="1050" b="1" dirty="0" smtClean="0"/>
              <a:t>The most common presentation styles use a matrix to represent two dimensions of interest with frequently a third dimension shown by the </a:t>
            </a:r>
            <a:r>
              <a:rPr lang="en-US" sz="1050" b="1" dirty="0" err="1" smtClean="0"/>
              <a:t>colour</a:t>
            </a:r>
            <a:r>
              <a:rPr lang="en-US" sz="1050" b="1" dirty="0" smtClean="0"/>
              <a:t> or size of the symbol representing the individual stakeholders.</a:t>
            </a:r>
          </a:p>
          <a:p>
            <a:pPr>
              <a:lnSpc>
                <a:spcPct val="120000"/>
              </a:lnSpc>
            </a:pPr>
            <a:r>
              <a:rPr lang="en-US" sz="1050" dirty="0" smtClean="0"/>
              <a:t>Some of the commonly used ‘dimensions’ include:</a:t>
            </a:r>
          </a:p>
          <a:p>
            <a:pPr lvl="1">
              <a:lnSpc>
                <a:spcPct val="120000"/>
              </a:lnSpc>
            </a:pPr>
            <a:r>
              <a:rPr lang="en-US" sz="1050" dirty="0" smtClean="0"/>
              <a:t>Power (high, medium, low)</a:t>
            </a:r>
          </a:p>
          <a:p>
            <a:pPr lvl="1">
              <a:lnSpc>
                <a:spcPct val="120000"/>
              </a:lnSpc>
            </a:pPr>
            <a:r>
              <a:rPr lang="en-US" sz="1050" dirty="0" smtClean="0"/>
              <a:t>Support (positive, neutral, negative)</a:t>
            </a:r>
          </a:p>
          <a:p>
            <a:pPr lvl="1">
              <a:lnSpc>
                <a:spcPct val="120000"/>
              </a:lnSpc>
            </a:pPr>
            <a:r>
              <a:rPr lang="en-US" sz="1050" dirty="0" smtClean="0"/>
              <a:t>Influence (high or low)</a:t>
            </a:r>
          </a:p>
        </p:txBody>
      </p:sp>
      <p:sp>
        <p:nvSpPr>
          <p:cNvPr id="4" name="TextBox 3"/>
          <p:cNvSpPr txBox="1"/>
          <p:nvPr/>
        </p:nvSpPr>
        <p:spPr>
          <a:xfrm>
            <a:off x="5448312" y="6240501"/>
            <a:ext cx="2738475" cy="219078"/>
          </a:xfrm>
          <a:prstGeom prst="rect">
            <a:avLst/>
          </a:prstGeom>
          <a:noFill/>
        </p:spPr>
        <p:txBody>
          <a:bodyPr wrap="square" rtlCol="0">
            <a:spAutoFit/>
          </a:bodyPr>
          <a:lstStyle/>
          <a:p>
            <a:pPr eaLnBrk="1" hangingPunct="1"/>
            <a:r>
              <a:rPr lang="en-US" sz="800" dirty="0" smtClean="0">
                <a:solidFill>
                  <a:srgbClr val="000000"/>
                </a:solidFill>
              </a:rPr>
              <a:t>http://en.wikipedia.org/wiki/Stakeholder_analysis</a:t>
            </a:r>
            <a:endParaRPr lang="en-US" sz="800" dirty="0">
              <a:solidFill>
                <a:srgbClr val="0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5805567" cy="365131"/>
          </a:xfrm>
        </p:spPr>
        <p:txBody>
          <a:bodyPr/>
          <a:lstStyle/>
          <a:p>
            <a:r>
              <a:rPr lang="en-US" sz="2000" b="0" dirty="0" smtClean="0"/>
              <a:t>Steps </a:t>
            </a:r>
            <a:r>
              <a:rPr lang="en-US" sz="2000" b="0" dirty="0" smtClean="0"/>
              <a:t>in Stakeholder Analysis</a:t>
            </a:r>
            <a:endParaRPr lang="en-US" sz="2000" b="0" dirty="0"/>
          </a:p>
        </p:txBody>
      </p:sp>
      <p:sp>
        <p:nvSpPr>
          <p:cNvPr id="3" name="Content Placeholder 2"/>
          <p:cNvSpPr>
            <a:spLocks noGrp="1"/>
          </p:cNvSpPr>
          <p:nvPr>
            <p:ph idx="1"/>
          </p:nvPr>
        </p:nvSpPr>
        <p:spPr>
          <a:xfrm>
            <a:off x="153927" y="325396"/>
            <a:ext cx="8836146" cy="5184846"/>
          </a:xfrm>
        </p:spPr>
        <p:txBody>
          <a:bodyPr>
            <a:normAutofit fontScale="40000" lnSpcReduction="20000"/>
          </a:bodyPr>
          <a:lstStyle/>
          <a:p>
            <a:pPr>
              <a:lnSpc>
                <a:spcPct val="120000"/>
              </a:lnSpc>
            </a:pPr>
            <a:r>
              <a:rPr lang="en-US" dirty="0" smtClean="0"/>
              <a:t>Use a stakeholder analysis to:</a:t>
            </a:r>
          </a:p>
          <a:p>
            <a:pPr lvl="1">
              <a:lnSpc>
                <a:spcPct val="120000"/>
              </a:lnSpc>
            </a:pPr>
            <a:r>
              <a:rPr lang="en-US" dirty="0" smtClean="0"/>
              <a:t>identify people, groups, and institutions that will influence your initiative (either positively or negatively)</a:t>
            </a:r>
          </a:p>
          <a:p>
            <a:pPr lvl="1">
              <a:lnSpc>
                <a:spcPct val="120000"/>
              </a:lnSpc>
            </a:pPr>
            <a:r>
              <a:rPr lang="en-US" dirty="0" smtClean="0"/>
              <a:t>anticipate the kind of influence, positive or negative, these groups will have on your initiative</a:t>
            </a:r>
          </a:p>
          <a:p>
            <a:pPr lvl="1">
              <a:lnSpc>
                <a:spcPct val="120000"/>
              </a:lnSpc>
            </a:pPr>
            <a:r>
              <a:rPr lang="en-US" dirty="0" smtClean="0"/>
              <a:t>develop strategies to get the most effective support possible for your initiative and reduce any obstacles to successful implementation of your program.</a:t>
            </a:r>
          </a:p>
          <a:p>
            <a:pPr marL="514350" indent="-514350">
              <a:lnSpc>
                <a:spcPct val="120000"/>
              </a:lnSpc>
              <a:buFont typeface="+mj-lt"/>
              <a:buAutoNum type="arabicPeriod"/>
            </a:pPr>
            <a:r>
              <a:rPr lang="en-US" dirty="0" smtClean="0"/>
              <a:t>Organize group brainstorming. Identify all the people, groups, and institutions that will affect or be affected by your initiative and list them in the column under "Stakeholder." </a:t>
            </a:r>
          </a:p>
          <a:p>
            <a:pPr marL="514350" indent="-514350">
              <a:lnSpc>
                <a:spcPct val="120000"/>
              </a:lnSpc>
              <a:buFont typeface="+mj-lt"/>
              <a:buAutoNum type="arabicPeriod"/>
            </a:pPr>
            <a:r>
              <a:rPr lang="en-US" dirty="0" smtClean="0"/>
              <a:t>Once you have a list of all potential stakeholders, review the list and identify the specific interests these stakeholders have in your project. Consider issues like: the project's benefit(s) to the stakeholder; the changes that the project might require the stakeholder to make; and the project activities that might cause damage or conflict for the stakeholder. Record these under the column "Stakeholder Interest(s) in the Project." </a:t>
            </a:r>
          </a:p>
          <a:p>
            <a:pPr marL="514350" indent="-514350">
              <a:lnSpc>
                <a:spcPct val="120000"/>
              </a:lnSpc>
              <a:buFont typeface="+mj-lt"/>
              <a:buAutoNum type="arabicPeriod"/>
            </a:pPr>
            <a:r>
              <a:rPr lang="en-US" dirty="0" smtClean="0"/>
              <a:t>Now review each stakeholder listed in column one. Ask the question: how important are the stakeholder's interests to the success of the proposed project? Consider:</a:t>
            </a:r>
          </a:p>
          <a:p>
            <a:pPr marL="1085850" lvl="1" indent="-514350">
              <a:lnSpc>
                <a:spcPct val="120000"/>
              </a:lnSpc>
              <a:buFont typeface="+mj-lt"/>
              <a:buAutoNum type="arabicPeriod"/>
            </a:pPr>
            <a:r>
              <a:rPr lang="en-US" dirty="0" smtClean="0"/>
              <a:t>role the key stakeholder must play for the project to be successful, and the likelihood that the stakeholder will play this role </a:t>
            </a:r>
          </a:p>
          <a:p>
            <a:pPr marL="1085850" lvl="1" indent="-514350">
              <a:lnSpc>
                <a:spcPct val="120000"/>
              </a:lnSpc>
              <a:buFont typeface="+mj-lt"/>
              <a:buAutoNum type="arabicPeriod"/>
            </a:pPr>
            <a:r>
              <a:rPr lang="en-US" dirty="0" smtClean="0"/>
              <a:t>The likelihood and impact of a stakeholder's negative response to the project </a:t>
            </a:r>
          </a:p>
          <a:p>
            <a:pPr lvl="1">
              <a:lnSpc>
                <a:spcPct val="120000"/>
              </a:lnSpc>
            </a:pPr>
            <a:r>
              <a:rPr lang="en-US" dirty="0" smtClean="0"/>
              <a:t>Assign A for extremely important, B for fairly important, and C for not very important. Record these letters in the column entitled "Assessment of Impact.“</a:t>
            </a:r>
          </a:p>
          <a:p>
            <a:pPr marL="514350" indent="-514350">
              <a:lnSpc>
                <a:spcPct val="120000"/>
              </a:lnSpc>
              <a:buFont typeface="+mj-lt"/>
              <a:buAutoNum type="arabicPeriod"/>
            </a:pPr>
            <a:r>
              <a:rPr lang="en-US" dirty="0" smtClean="0"/>
              <a:t>The final step is to consider the kinds of things that you could do to get stakeholder support and reduce opposition. Consider how you might approach each of the stakeholders. What kind of information will they need? How important is it to involve the stakeholder in the planning process? Are there other groups or individuals that might influence the stakeholder to support your initiative? Record your strategies for obtaining support or reducing obstacles to your project in the last column in the matrix.</a:t>
            </a:r>
          </a:p>
        </p:txBody>
      </p:sp>
      <p:sp>
        <p:nvSpPr>
          <p:cNvPr id="4" name="TextBox 3"/>
          <p:cNvSpPr txBox="1"/>
          <p:nvPr/>
        </p:nvSpPr>
        <p:spPr>
          <a:xfrm>
            <a:off x="7967710" y="5510241"/>
            <a:ext cx="1022364" cy="461665"/>
          </a:xfrm>
          <a:prstGeom prst="rect">
            <a:avLst/>
          </a:prstGeom>
          <a:noFill/>
        </p:spPr>
        <p:txBody>
          <a:bodyPr wrap="square" rtlCol="0">
            <a:spAutoFit/>
          </a:bodyPr>
          <a:lstStyle/>
          <a:p>
            <a:pPr eaLnBrk="1" hangingPunct="1"/>
            <a:r>
              <a:rPr lang="en-US" sz="800" dirty="0" smtClean="0">
                <a:solidFill>
                  <a:srgbClr val="000000"/>
                </a:solidFill>
              </a:rPr>
              <a:t>http://erc.msh.org/quality/ittools/itstkan.cfm</a:t>
            </a:r>
            <a:endParaRPr lang="en-US" sz="800" dirty="0">
              <a:solidFill>
                <a:srgbClr val="000000"/>
              </a:solidFill>
            </a:endParaRPr>
          </a:p>
        </p:txBody>
      </p:sp>
      <p:graphicFrame>
        <p:nvGraphicFramePr>
          <p:cNvPr id="5" name="Table 4"/>
          <p:cNvGraphicFramePr>
            <a:graphicFrameLocks noGrp="1"/>
          </p:cNvGraphicFramePr>
          <p:nvPr/>
        </p:nvGraphicFramePr>
        <p:xfrm>
          <a:off x="336492" y="5502318"/>
          <a:ext cx="7448652" cy="1066799"/>
        </p:xfrm>
        <a:graphic>
          <a:graphicData uri="http://schemas.openxmlformats.org/drawingml/2006/table">
            <a:tbl>
              <a:tblPr firstRow="1" bandRow="1">
                <a:tableStyleId>{5C22544A-7EE6-4342-B048-85BDC9FD1C3A}</a:tableStyleId>
              </a:tblPr>
              <a:tblGrid>
                <a:gridCol w="1219200"/>
                <a:gridCol w="1884405"/>
                <a:gridCol w="1460520"/>
                <a:gridCol w="2884527"/>
              </a:tblGrid>
              <a:tr h="370840">
                <a:tc>
                  <a:txBody>
                    <a:bodyPr/>
                    <a:lstStyle/>
                    <a:p>
                      <a:r>
                        <a:rPr lang="en-US" sz="1200" dirty="0" smtClean="0"/>
                        <a:t>Stakeholder</a:t>
                      </a:r>
                      <a:endParaRPr lang="en-US" sz="1200" dirty="0"/>
                    </a:p>
                  </a:txBody>
                  <a:tcPr/>
                </a:tc>
                <a:tc>
                  <a:txBody>
                    <a:bodyPr/>
                    <a:lstStyle/>
                    <a:p>
                      <a:r>
                        <a:rPr lang="en-US" sz="1200" b="1" dirty="0" smtClean="0"/>
                        <a:t>Stakeholder Interest(s) in the Project</a:t>
                      </a:r>
                      <a:endParaRPr lang="en-US" sz="1200" dirty="0"/>
                    </a:p>
                  </a:txBody>
                  <a:tcPr/>
                </a:tc>
                <a:tc>
                  <a:txBody>
                    <a:bodyPr/>
                    <a:lstStyle/>
                    <a:p>
                      <a:r>
                        <a:rPr lang="en-US" sz="1200" b="1" dirty="0" smtClean="0"/>
                        <a:t>Assessment of Impact</a:t>
                      </a:r>
                      <a:endParaRPr lang="en-US" sz="1200" dirty="0"/>
                    </a:p>
                  </a:txBody>
                  <a:tcPr/>
                </a:tc>
                <a:tc>
                  <a:txBody>
                    <a:bodyPr/>
                    <a:lstStyle/>
                    <a:p>
                      <a:r>
                        <a:rPr lang="en-US" sz="1200" b="1" dirty="0" smtClean="0"/>
                        <a:t>Potential Strategies for Obtaining Support or Reducing Obstacles</a:t>
                      </a:r>
                      <a:endParaRPr lang="en-US" sz="1200" dirty="0"/>
                    </a:p>
                  </a:txBody>
                  <a:tcPr/>
                </a:tc>
              </a:tr>
              <a:tr h="236232">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r>
              <a:tr h="260049">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447800"/>
            <a:ext cx="7772400" cy="1752600"/>
          </a:xfrm>
        </p:spPr>
        <p:txBody>
          <a:bodyPr/>
          <a:lstStyle/>
          <a:p>
            <a:pPr>
              <a:lnSpc>
                <a:spcPct val="150000"/>
              </a:lnSpc>
            </a:pPr>
            <a:r>
              <a:rPr lang="en-US" sz="4400" dirty="0" smtClean="0"/>
              <a:t>Business Plans:</a:t>
            </a:r>
            <a:br>
              <a:rPr lang="en-US" sz="4400" dirty="0" smtClean="0"/>
            </a:br>
            <a:r>
              <a:rPr lang="en-US" sz="4400" dirty="0" smtClean="0"/>
              <a:t>Structure</a:t>
            </a:r>
          </a:p>
        </p:txBody>
      </p:sp>
    </p:spTree>
    <p:extLst>
      <p:ext uri="{BB962C8B-B14F-4D97-AF65-F5344CB8AC3E}">
        <p14:creationId xmlns:p14="http://schemas.microsoft.com/office/powerpoint/2010/main" val="106999273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Structure of the Business Plan 1</a:t>
            </a:r>
          </a:p>
        </p:txBody>
      </p:sp>
      <p:sp>
        <p:nvSpPr>
          <p:cNvPr id="19459" name="Rectangle 3"/>
          <p:cNvSpPr>
            <a:spLocks noGrp="1" noChangeArrowheads="1"/>
          </p:cNvSpPr>
          <p:nvPr>
            <p:ph type="body" idx="1"/>
          </p:nvPr>
        </p:nvSpPr>
        <p:spPr/>
        <p:txBody>
          <a:bodyPr/>
          <a:lstStyle/>
          <a:p>
            <a:r>
              <a:rPr lang="en-US" dirty="0" smtClean="0"/>
              <a:t>Per William </a:t>
            </a:r>
            <a:r>
              <a:rPr lang="en-US" dirty="0" err="1" smtClean="0"/>
              <a:t>Sahlman</a:t>
            </a:r>
            <a:r>
              <a:rPr lang="en-US" dirty="0" smtClean="0"/>
              <a:t> (Harvard),</a:t>
            </a:r>
          </a:p>
          <a:p>
            <a:pPr lvl="1"/>
            <a:r>
              <a:rPr lang="en-US" sz="2800" dirty="0" smtClean="0"/>
              <a:t>The opportunity</a:t>
            </a:r>
          </a:p>
          <a:p>
            <a:pPr lvl="1"/>
            <a:r>
              <a:rPr lang="en-US" sz="2800" dirty="0" smtClean="0"/>
              <a:t>The context</a:t>
            </a:r>
          </a:p>
          <a:p>
            <a:pPr lvl="1"/>
            <a:r>
              <a:rPr lang="en-US" sz="2800" dirty="0" smtClean="0"/>
              <a:t>The risks and rewards</a:t>
            </a:r>
          </a:p>
          <a:p>
            <a:pPr lvl="1"/>
            <a:r>
              <a:rPr lang="en-US" sz="2800" dirty="0" smtClean="0"/>
              <a:t>The deal</a:t>
            </a:r>
          </a:p>
          <a:p>
            <a:pPr lvl="1"/>
            <a:r>
              <a:rPr lang="en-US" sz="2800" dirty="0" smtClean="0"/>
              <a:t>The people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8229600" cy="457200"/>
          </a:xfrm>
        </p:spPr>
        <p:txBody>
          <a:bodyPr/>
          <a:lstStyle/>
          <a:p>
            <a:r>
              <a:rPr lang="en-US" sz="2800" dirty="0" smtClean="0"/>
              <a:t>Discovering Opportunities</a:t>
            </a:r>
          </a:p>
        </p:txBody>
      </p:sp>
      <p:sp>
        <p:nvSpPr>
          <p:cNvPr id="14339" name="Rectangle 3"/>
          <p:cNvSpPr>
            <a:spLocks noGrp="1" noChangeArrowheads="1"/>
          </p:cNvSpPr>
          <p:nvPr>
            <p:ph type="body" idx="1"/>
          </p:nvPr>
        </p:nvSpPr>
        <p:spPr>
          <a:xfrm>
            <a:off x="228600" y="685800"/>
            <a:ext cx="8610600" cy="5943600"/>
          </a:xfrm>
        </p:spPr>
        <p:txBody>
          <a:bodyPr>
            <a:normAutofit fontScale="77500" lnSpcReduction="20000"/>
          </a:bodyPr>
          <a:lstStyle/>
          <a:p>
            <a:pPr>
              <a:lnSpc>
                <a:spcPct val="120000"/>
              </a:lnSpc>
            </a:pPr>
            <a:r>
              <a:rPr lang="en-US" sz="1800" dirty="0" smtClean="0"/>
              <a:t>Everyone who aspires to be an entrepreneur has ideas. For some, ideas arise on a daily basis. The real challenge, though, is to find good ideas, ideas that are more than just ideas – they’re opportunities! Where do great opportunities come from? How are they born? </a:t>
            </a:r>
          </a:p>
          <a:p>
            <a:pPr>
              <a:lnSpc>
                <a:spcPct val="120000"/>
              </a:lnSpc>
            </a:pPr>
            <a:r>
              <a:rPr lang="en-US" sz="1800" b="1" dirty="0" smtClean="0"/>
              <a:t>History tells us that there are four common sources of opportunities – </a:t>
            </a:r>
            <a:r>
              <a:rPr lang="en-US" sz="1800" dirty="0" smtClean="0"/>
              <a:t>opportunities that are more than mere ideas – that any would-be entrepreneur can use. </a:t>
            </a:r>
          </a:p>
          <a:p>
            <a:pPr>
              <a:lnSpc>
                <a:spcPct val="120000"/>
              </a:lnSpc>
              <a:buFont typeface="+mj-lt"/>
              <a:buAutoNum type="arabicPeriod"/>
            </a:pPr>
            <a:r>
              <a:rPr lang="en-US" sz="1800" b="1" dirty="0" smtClean="0"/>
              <a:t>Opportunities created by macro trends in  society </a:t>
            </a:r>
          </a:p>
          <a:p>
            <a:pPr>
              <a:lnSpc>
                <a:spcPct val="120000"/>
              </a:lnSpc>
              <a:buFont typeface="+mj-lt"/>
              <a:buAutoNum type="arabicPeriod"/>
            </a:pPr>
            <a:r>
              <a:rPr lang="en-US" sz="1800" b="1" dirty="0" smtClean="0"/>
              <a:t>Opportunities found by living and experiencing the customer problem </a:t>
            </a:r>
          </a:p>
          <a:p>
            <a:pPr>
              <a:lnSpc>
                <a:spcPct val="120000"/>
              </a:lnSpc>
              <a:buFont typeface="+mj-lt"/>
              <a:buAutoNum type="arabicPeriod"/>
            </a:pPr>
            <a:r>
              <a:rPr lang="en-US" sz="1800" b="1" dirty="0" smtClean="0"/>
              <a:t>Opportunities created through scientific  research </a:t>
            </a:r>
          </a:p>
          <a:p>
            <a:pPr>
              <a:lnSpc>
                <a:spcPct val="120000"/>
              </a:lnSpc>
              <a:buFont typeface="+mj-lt"/>
              <a:buAutoNum type="arabicPeriod"/>
            </a:pPr>
            <a:r>
              <a:rPr lang="en-US" sz="1800" b="1" dirty="0" smtClean="0"/>
              <a:t>Opportunities proven elsewhere that you can  pursue here. </a:t>
            </a:r>
          </a:p>
          <a:p>
            <a:pPr>
              <a:lnSpc>
                <a:spcPct val="120000"/>
              </a:lnSpc>
            </a:pPr>
            <a:endParaRPr lang="en-US" sz="1800" dirty="0" smtClean="0"/>
          </a:p>
          <a:p>
            <a:pPr>
              <a:lnSpc>
                <a:spcPct val="120000"/>
              </a:lnSpc>
            </a:pPr>
            <a:r>
              <a:rPr lang="en-US" sz="1800" dirty="0" smtClean="0"/>
              <a:t>In management guru Peter </a:t>
            </a:r>
            <a:r>
              <a:rPr lang="en-US" sz="1800" dirty="0" err="1" smtClean="0"/>
              <a:t>Drucker’s</a:t>
            </a:r>
            <a:r>
              <a:rPr lang="en-US" sz="1800" dirty="0" smtClean="0"/>
              <a:t> words, “The overwhelming majority of successful innovations exploit change”. According to </a:t>
            </a:r>
            <a:r>
              <a:rPr lang="en-US" sz="1800" dirty="0" err="1" smtClean="0"/>
              <a:t>Drucker</a:t>
            </a:r>
            <a:r>
              <a:rPr lang="en-US" sz="1800" dirty="0" smtClean="0"/>
              <a:t>, identifying opportunities is about “a systematic examination of the areas of change that typically offer opportunities”. And it’s aspiring entrepreneurs who often spot them. If you want to find a good opportunity, systematically study day’s trends, as </a:t>
            </a:r>
            <a:r>
              <a:rPr lang="en-US" sz="1800" dirty="0" err="1" smtClean="0"/>
              <a:t>Drucker</a:t>
            </a:r>
            <a:r>
              <a:rPr lang="en-US" sz="1800" dirty="0" smtClean="0"/>
              <a:t> suggests, and ask yourself how those trends will influence the life you and others lead, the markets you serve or the industry where you work. </a:t>
            </a:r>
          </a:p>
          <a:p>
            <a:pPr>
              <a:lnSpc>
                <a:spcPct val="120000"/>
              </a:lnSpc>
            </a:pPr>
            <a:r>
              <a:rPr lang="en-US" sz="1800" dirty="0" smtClean="0"/>
              <a:t>If we think about it, most of us can also </a:t>
            </a:r>
            <a:r>
              <a:rPr lang="en-US" sz="1800" dirty="0" err="1" smtClean="0"/>
              <a:t>recognise</a:t>
            </a:r>
            <a:r>
              <a:rPr lang="en-US" sz="1800" dirty="0" smtClean="0"/>
              <a:t> opportunities where something can be improved – products, services, processes or whatever – in the lives we lead or the work we do. Thus, fixing what’s inadequate or broken is another rich source of opportunities for watchful entrepreneurs. </a:t>
            </a:r>
          </a:p>
          <a:p>
            <a:pPr>
              <a:lnSpc>
                <a:spcPct val="120000"/>
              </a:lnSpc>
            </a:pPr>
            <a:r>
              <a:rPr lang="en-US" sz="1800" dirty="0" smtClean="0"/>
              <a:t>The key that can unlock the challenge of turning basic scientific research into viable new ventures is linking the promise of scientific discovery with genuine customer needs – sometimes latent ones – so that real customer problems are solved. </a:t>
            </a:r>
          </a:p>
          <a:p>
            <a:pPr>
              <a:lnSpc>
                <a:spcPct val="120000"/>
              </a:lnSpc>
            </a:pPr>
            <a:r>
              <a:rPr lang="en-US" sz="1800" dirty="0" smtClean="0"/>
              <a:t>In a study of the fastest-growing companies in the US, </a:t>
            </a:r>
            <a:r>
              <a:rPr lang="en-US" sz="1800" dirty="0" err="1" smtClean="0"/>
              <a:t>Amar</a:t>
            </a:r>
            <a:r>
              <a:rPr lang="en-US" sz="1800" dirty="0" smtClean="0"/>
              <a:t> </a:t>
            </a:r>
            <a:r>
              <a:rPr lang="en-US" sz="1800" dirty="0" err="1" smtClean="0"/>
              <a:t>Bhide</a:t>
            </a:r>
            <a:r>
              <a:rPr lang="en-US" sz="1800" dirty="0" smtClean="0"/>
              <a:t> found that most of the founders simply replicated or modified an idea they encountered through previous employment , or by accident. Looking for opportunities in one place and bringing them home can be a great source of opportunities that are already market tested. </a:t>
            </a:r>
          </a:p>
        </p:txBody>
      </p:sp>
      <p:sp>
        <p:nvSpPr>
          <p:cNvPr id="14340" name="Text Box 4"/>
          <p:cNvSpPr txBox="1">
            <a:spLocks noChangeArrowheads="1"/>
          </p:cNvSpPr>
          <p:nvPr/>
        </p:nvSpPr>
        <p:spPr bwMode="auto">
          <a:xfrm>
            <a:off x="3962400" y="6400800"/>
            <a:ext cx="4495800" cy="190821"/>
          </a:xfrm>
          <a:prstGeom prst="rect">
            <a:avLst/>
          </a:prstGeom>
          <a:noFill/>
          <a:ln w="9525" algn="ctr">
            <a:noFill/>
            <a:miter lim="800000"/>
            <a:headEnd/>
            <a:tailEnd/>
          </a:ln>
        </p:spPr>
        <p:txBody>
          <a:bodyPr wrap="square">
            <a:spAutoFit/>
          </a:bodyPr>
          <a:lstStyle/>
          <a:p>
            <a:pPr marL="742950" indent="-285750" algn="l" rtl="0" eaLnBrk="0" fontAlgn="base" hangingPunct="0">
              <a:lnSpc>
                <a:spcPct val="80000"/>
              </a:lnSpc>
              <a:spcBef>
                <a:spcPct val="50000"/>
              </a:spcBef>
              <a:spcAft>
                <a:spcPct val="40000"/>
              </a:spcAft>
              <a:buFont typeface="Symbol" pitchFamily="18" charset="2"/>
              <a:buNone/>
            </a:pPr>
            <a:r>
              <a:rPr lang="en-US" sz="800" b="0" kern="1200" dirty="0">
                <a:solidFill>
                  <a:srgbClr val="000000"/>
                </a:solidFill>
                <a:latin typeface="Times New Roman" pitchFamily="18" charset="0"/>
                <a:ea typeface="+mn-ea"/>
                <a:cs typeface="+mn-cs"/>
              </a:rPr>
              <a:t>John Mullins, “Entrepreneurial Gold Mines” in </a:t>
            </a:r>
            <a:r>
              <a:rPr lang="en-US" sz="800" b="0" i="1" kern="1200" dirty="0">
                <a:solidFill>
                  <a:srgbClr val="000000"/>
                </a:solidFill>
                <a:latin typeface="Times New Roman" pitchFamily="18" charset="0"/>
                <a:ea typeface="+mn-ea"/>
                <a:cs typeface="+mn-cs"/>
              </a:rPr>
              <a:t>Business Strategy Review </a:t>
            </a:r>
            <a:r>
              <a:rPr lang="en-US" sz="800" b="0" kern="1200" dirty="0">
                <a:solidFill>
                  <a:srgbClr val="000000"/>
                </a:solidFill>
                <a:latin typeface="Times New Roman" pitchFamily="18" charset="0"/>
                <a:ea typeface="+mn-ea"/>
                <a:cs typeface="+mn-cs"/>
              </a:rPr>
              <a:t>(Spring 2004).</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Structure of the Business Plan 2</a:t>
            </a:r>
          </a:p>
        </p:txBody>
      </p:sp>
      <p:sp>
        <p:nvSpPr>
          <p:cNvPr id="20483" name="Rectangle 3"/>
          <p:cNvSpPr>
            <a:spLocks noGrp="1" noChangeArrowheads="1"/>
          </p:cNvSpPr>
          <p:nvPr>
            <p:ph type="body" idx="1"/>
          </p:nvPr>
        </p:nvSpPr>
        <p:spPr>
          <a:xfrm>
            <a:off x="609600" y="1066800"/>
            <a:ext cx="7848600" cy="5334000"/>
          </a:xfrm>
        </p:spPr>
        <p:txBody>
          <a:bodyPr/>
          <a:lstStyle/>
          <a:p>
            <a:r>
              <a:rPr lang="en-US" smtClean="0"/>
              <a:t>Per David E. Gumpert,</a:t>
            </a:r>
          </a:p>
          <a:p>
            <a:pPr lvl="1"/>
            <a:r>
              <a:rPr lang="en-US" smtClean="0"/>
              <a:t>Cover page</a:t>
            </a:r>
          </a:p>
          <a:p>
            <a:pPr lvl="1"/>
            <a:r>
              <a:rPr lang="en-US" smtClean="0"/>
              <a:t>Table of contents</a:t>
            </a:r>
          </a:p>
          <a:p>
            <a:pPr lvl="1"/>
            <a:r>
              <a:rPr lang="en-US" smtClean="0"/>
              <a:t>Executive summary</a:t>
            </a:r>
          </a:p>
          <a:p>
            <a:pPr lvl="1"/>
            <a:r>
              <a:rPr lang="en-US" smtClean="0"/>
              <a:t>The company</a:t>
            </a:r>
          </a:p>
          <a:p>
            <a:pPr lvl="1"/>
            <a:r>
              <a:rPr lang="en-US" smtClean="0"/>
              <a:t>The market</a:t>
            </a:r>
          </a:p>
          <a:p>
            <a:pPr lvl="1"/>
            <a:r>
              <a:rPr lang="en-US" smtClean="0"/>
              <a:t>The product/service</a:t>
            </a:r>
          </a:p>
          <a:p>
            <a:pPr lvl="1"/>
            <a:r>
              <a:rPr lang="en-US" smtClean="0"/>
              <a:t>Sales and promotion</a:t>
            </a:r>
          </a:p>
          <a:p>
            <a:pPr lvl="1"/>
            <a:r>
              <a:rPr lang="en-US" smtClean="0"/>
              <a:t>Finances</a:t>
            </a:r>
          </a:p>
          <a:p>
            <a:pPr lvl="1"/>
            <a:r>
              <a:rPr lang="en-US" smtClean="0"/>
              <a:t>Appendix</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t>Structure of the Business Plan 3</a:t>
            </a:r>
          </a:p>
        </p:txBody>
      </p:sp>
      <p:sp>
        <p:nvSpPr>
          <p:cNvPr id="21507" name="Rectangle 3"/>
          <p:cNvSpPr>
            <a:spLocks noGrp="1" noChangeArrowheads="1"/>
          </p:cNvSpPr>
          <p:nvPr>
            <p:ph type="body" idx="1"/>
          </p:nvPr>
        </p:nvSpPr>
        <p:spPr>
          <a:xfrm>
            <a:off x="609600" y="1143000"/>
            <a:ext cx="7848600" cy="5257800"/>
          </a:xfrm>
        </p:spPr>
        <p:txBody>
          <a:bodyPr/>
          <a:lstStyle/>
          <a:p>
            <a:r>
              <a:rPr lang="en-US" smtClean="0"/>
              <a:t>Per Michael J. Roberts (Harvard),</a:t>
            </a:r>
          </a:p>
          <a:p>
            <a:pPr lvl="1"/>
            <a:r>
              <a:rPr lang="en-US" smtClean="0"/>
              <a:t>Executive summary</a:t>
            </a:r>
          </a:p>
          <a:p>
            <a:pPr lvl="1"/>
            <a:r>
              <a:rPr lang="en-US" smtClean="0"/>
              <a:t>The company</a:t>
            </a:r>
          </a:p>
          <a:p>
            <a:pPr lvl="1"/>
            <a:r>
              <a:rPr lang="en-US" smtClean="0"/>
              <a:t>The product or service</a:t>
            </a:r>
          </a:p>
          <a:p>
            <a:pPr lvl="1"/>
            <a:r>
              <a:rPr lang="en-US" smtClean="0"/>
              <a:t>The market</a:t>
            </a:r>
          </a:p>
          <a:p>
            <a:pPr lvl="1"/>
            <a:r>
              <a:rPr lang="en-US" smtClean="0"/>
              <a:t>Competition</a:t>
            </a:r>
          </a:p>
          <a:p>
            <a:pPr lvl="1"/>
            <a:r>
              <a:rPr lang="en-US" smtClean="0"/>
              <a:t>Sales and marketing</a:t>
            </a:r>
          </a:p>
          <a:p>
            <a:pPr lvl="1"/>
            <a:r>
              <a:rPr lang="en-US" smtClean="0"/>
              <a:t>Operations</a:t>
            </a:r>
          </a:p>
          <a:p>
            <a:pPr lvl="1"/>
            <a:r>
              <a:rPr lang="en-US" smtClean="0"/>
              <a:t>Financials</a:t>
            </a:r>
          </a:p>
          <a:p>
            <a:pPr lvl="1"/>
            <a:r>
              <a:rPr lang="en-US" smtClean="0"/>
              <a:t>Appendix</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533400"/>
          </a:xfrm>
        </p:spPr>
        <p:txBody>
          <a:bodyPr/>
          <a:lstStyle/>
          <a:p>
            <a:r>
              <a:rPr lang="en-US" sz="3200" dirty="0" smtClean="0"/>
              <a:t>Structure of the Business Plan 4</a:t>
            </a:r>
          </a:p>
        </p:txBody>
      </p:sp>
      <p:sp>
        <p:nvSpPr>
          <p:cNvPr id="22531" name="Rectangle 3"/>
          <p:cNvSpPr>
            <a:spLocks noGrp="1" noChangeArrowheads="1"/>
          </p:cNvSpPr>
          <p:nvPr>
            <p:ph type="body" sz="half" idx="1"/>
          </p:nvPr>
        </p:nvSpPr>
        <p:spPr>
          <a:xfrm>
            <a:off x="533400" y="1062038"/>
            <a:ext cx="4191000" cy="5338762"/>
          </a:xfrm>
        </p:spPr>
        <p:txBody>
          <a:bodyPr/>
          <a:lstStyle/>
          <a:p>
            <a:pPr marL="0" indent="0"/>
            <a:r>
              <a:rPr lang="en-US" smtClean="0"/>
              <a:t>Per Jeffrey Timmons,</a:t>
            </a:r>
          </a:p>
          <a:p>
            <a:pPr lvl="1"/>
            <a:r>
              <a:rPr lang="en-US" smtClean="0"/>
              <a:t>Executive summary</a:t>
            </a:r>
          </a:p>
          <a:p>
            <a:pPr lvl="1"/>
            <a:r>
              <a:rPr lang="en-US" smtClean="0"/>
              <a:t>Industry, company, and product/service</a:t>
            </a:r>
          </a:p>
          <a:p>
            <a:pPr lvl="1"/>
            <a:r>
              <a:rPr lang="en-US" smtClean="0"/>
              <a:t>Market research and analysis</a:t>
            </a:r>
          </a:p>
          <a:p>
            <a:pPr lvl="1"/>
            <a:r>
              <a:rPr lang="en-US" smtClean="0"/>
              <a:t>Economics of the business</a:t>
            </a:r>
          </a:p>
          <a:p>
            <a:pPr lvl="1"/>
            <a:r>
              <a:rPr lang="en-US" smtClean="0"/>
              <a:t>Marketing plan</a:t>
            </a:r>
          </a:p>
          <a:p>
            <a:pPr lvl="1"/>
            <a:r>
              <a:rPr lang="en-US" smtClean="0"/>
              <a:t>Design and development plans</a:t>
            </a:r>
          </a:p>
          <a:p>
            <a:pPr lvl="1"/>
            <a:r>
              <a:rPr lang="en-US" smtClean="0"/>
              <a:t>Manufacturing and operations plan</a:t>
            </a:r>
          </a:p>
        </p:txBody>
      </p:sp>
      <p:sp>
        <p:nvSpPr>
          <p:cNvPr id="22532" name="Rectangle 4"/>
          <p:cNvSpPr>
            <a:spLocks noGrp="1" noChangeArrowheads="1"/>
          </p:cNvSpPr>
          <p:nvPr>
            <p:ph type="body" sz="half" idx="2"/>
          </p:nvPr>
        </p:nvSpPr>
        <p:spPr>
          <a:xfrm>
            <a:off x="4724400" y="1524000"/>
            <a:ext cx="3657600" cy="4876800"/>
          </a:xfrm>
        </p:spPr>
        <p:txBody>
          <a:bodyPr/>
          <a:lstStyle/>
          <a:p>
            <a:pPr lvl="1"/>
            <a:r>
              <a:rPr lang="en-US" smtClean="0"/>
              <a:t>Management team</a:t>
            </a:r>
          </a:p>
          <a:p>
            <a:pPr lvl="1"/>
            <a:r>
              <a:rPr lang="en-US" smtClean="0"/>
              <a:t>Overall schedule</a:t>
            </a:r>
          </a:p>
          <a:p>
            <a:pPr lvl="1"/>
            <a:r>
              <a:rPr lang="en-US" smtClean="0"/>
              <a:t>Critical risks, problems, and assumptions</a:t>
            </a:r>
          </a:p>
          <a:p>
            <a:pPr lvl="1"/>
            <a:r>
              <a:rPr lang="en-US" smtClean="0"/>
              <a:t>Financial plan</a:t>
            </a:r>
          </a:p>
          <a:p>
            <a:pPr lvl="1"/>
            <a:r>
              <a:rPr lang="en-US" smtClean="0"/>
              <a:t>Proposed company offering</a:t>
            </a:r>
          </a:p>
          <a:p>
            <a:pPr lvl="1"/>
            <a:r>
              <a:rPr lang="en-US" smtClean="0"/>
              <a:t>Appendices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Structure of the Business Plan 5</a:t>
            </a:r>
          </a:p>
        </p:txBody>
      </p:sp>
      <p:sp>
        <p:nvSpPr>
          <p:cNvPr id="23555" name="Rectangle 3"/>
          <p:cNvSpPr>
            <a:spLocks noGrp="1" noChangeArrowheads="1"/>
          </p:cNvSpPr>
          <p:nvPr>
            <p:ph type="body" idx="1"/>
          </p:nvPr>
        </p:nvSpPr>
        <p:spPr/>
        <p:txBody>
          <a:bodyPr/>
          <a:lstStyle/>
          <a:p>
            <a:r>
              <a:rPr lang="en-US" smtClean="0"/>
              <a:t>Per Looser and Schlapfer (McKinsey),</a:t>
            </a:r>
          </a:p>
          <a:p>
            <a:pPr lvl="1"/>
            <a:r>
              <a:rPr lang="en-US" smtClean="0"/>
              <a:t>Executive summary</a:t>
            </a:r>
          </a:p>
          <a:p>
            <a:pPr lvl="1"/>
            <a:r>
              <a:rPr lang="en-US" smtClean="0"/>
              <a:t>Project idea</a:t>
            </a:r>
          </a:p>
          <a:p>
            <a:pPr lvl="1"/>
            <a:r>
              <a:rPr lang="en-US" smtClean="0"/>
              <a:t>Management team</a:t>
            </a:r>
          </a:p>
          <a:p>
            <a:pPr lvl="1"/>
            <a:r>
              <a:rPr lang="en-US" smtClean="0"/>
              <a:t>Marketing</a:t>
            </a:r>
          </a:p>
          <a:p>
            <a:pPr lvl="1"/>
            <a:r>
              <a:rPr lang="en-US" smtClean="0"/>
              <a:t>Business systems and organization</a:t>
            </a:r>
          </a:p>
          <a:p>
            <a:pPr lvl="1"/>
            <a:r>
              <a:rPr lang="en-US" smtClean="0"/>
              <a:t>Realization schedule</a:t>
            </a:r>
          </a:p>
          <a:p>
            <a:pPr lvl="1"/>
            <a:r>
              <a:rPr lang="en-US" smtClean="0"/>
              <a:t>Risks</a:t>
            </a:r>
          </a:p>
          <a:p>
            <a:pPr lvl="1"/>
            <a:r>
              <a:rPr lang="en-US" smtClean="0"/>
              <a:t>Financing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685800" y="304800"/>
            <a:ext cx="7772400" cy="457200"/>
          </a:xfrm>
        </p:spPr>
        <p:txBody>
          <a:bodyPr/>
          <a:lstStyle/>
          <a:p>
            <a:r>
              <a:rPr lang="en-US" sz="3200" dirty="0" smtClean="0"/>
              <a:t>Structure of the Business Plan 6</a:t>
            </a:r>
          </a:p>
        </p:txBody>
      </p:sp>
      <p:sp>
        <p:nvSpPr>
          <p:cNvPr id="24579" name="Rectangle 5"/>
          <p:cNvSpPr>
            <a:spLocks noGrp="1" noChangeArrowheads="1"/>
          </p:cNvSpPr>
          <p:nvPr>
            <p:ph type="body" sz="half" idx="1"/>
          </p:nvPr>
        </p:nvSpPr>
        <p:spPr>
          <a:xfrm>
            <a:off x="533400" y="838200"/>
            <a:ext cx="3733800" cy="5715000"/>
          </a:xfrm>
        </p:spPr>
        <p:txBody>
          <a:bodyPr/>
          <a:lstStyle/>
          <a:p>
            <a:pPr marL="457200" indent="-457200">
              <a:buFontTx/>
              <a:buAutoNum type="arabicPeriod"/>
            </a:pPr>
            <a:r>
              <a:rPr lang="en-US" sz="1600" dirty="0" smtClean="0"/>
              <a:t>Cover page</a:t>
            </a:r>
          </a:p>
          <a:p>
            <a:pPr marL="457200" indent="-457200">
              <a:buFontTx/>
              <a:buAutoNum type="arabicPeriod"/>
            </a:pPr>
            <a:r>
              <a:rPr lang="en-US" sz="1600" dirty="0" smtClean="0"/>
              <a:t>Executive summary</a:t>
            </a:r>
          </a:p>
          <a:p>
            <a:pPr marL="838200" lvl="1" indent="-381000">
              <a:buFontTx/>
              <a:buChar char="•"/>
            </a:pPr>
            <a:r>
              <a:rPr lang="en-US" sz="1400" dirty="0" smtClean="0"/>
              <a:t>Opportunity</a:t>
            </a:r>
          </a:p>
          <a:p>
            <a:pPr marL="838200" lvl="1" indent="-381000">
              <a:buFontTx/>
              <a:buChar char="•"/>
            </a:pPr>
            <a:r>
              <a:rPr lang="en-US" sz="1400" dirty="0" smtClean="0"/>
              <a:t>Context</a:t>
            </a:r>
          </a:p>
          <a:p>
            <a:pPr marL="838200" lvl="1" indent="-381000">
              <a:buFontTx/>
              <a:buChar char="•"/>
            </a:pPr>
            <a:r>
              <a:rPr lang="en-US" sz="1400" dirty="0" smtClean="0"/>
              <a:t>Risks and rewards</a:t>
            </a:r>
          </a:p>
          <a:p>
            <a:pPr marL="838200" lvl="1" indent="-381000">
              <a:buFontTx/>
              <a:buChar char="•"/>
            </a:pPr>
            <a:r>
              <a:rPr lang="en-US" sz="1400" dirty="0" smtClean="0"/>
              <a:t>The deal</a:t>
            </a:r>
          </a:p>
          <a:p>
            <a:pPr marL="457200" indent="-457200">
              <a:buFontTx/>
              <a:buAutoNum type="arabicPeriod"/>
            </a:pPr>
            <a:r>
              <a:rPr lang="en-US" sz="1600" dirty="0" smtClean="0"/>
              <a:t>Product or service offering</a:t>
            </a:r>
          </a:p>
          <a:p>
            <a:pPr marL="838200" lvl="1" indent="-381000">
              <a:buFontTx/>
              <a:buChar char="•"/>
            </a:pPr>
            <a:r>
              <a:rPr lang="en-US" sz="1400" dirty="0" smtClean="0"/>
              <a:t>Description of product or service</a:t>
            </a:r>
          </a:p>
          <a:p>
            <a:pPr marL="838200" lvl="1" indent="-381000">
              <a:buFontTx/>
              <a:buChar char="•"/>
            </a:pPr>
            <a:r>
              <a:rPr lang="en-US" sz="1400" dirty="0" smtClean="0"/>
              <a:t>Origin of the opportunity</a:t>
            </a:r>
          </a:p>
          <a:p>
            <a:pPr marL="838200" lvl="1" indent="-381000">
              <a:buFontTx/>
              <a:buChar char="•"/>
            </a:pPr>
            <a:r>
              <a:rPr lang="en-US" sz="1400" dirty="0" smtClean="0"/>
              <a:t>Description of market/industry</a:t>
            </a:r>
          </a:p>
          <a:p>
            <a:pPr marL="838200" lvl="1" indent="-381000">
              <a:buFontTx/>
              <a:buChar char="•"/>
            </a:pPr>
            <a:r>
              <a:rPr lang="en-US" sz="1400" dirty="0" smtClean="0"/>
              <a:t>Sources of competitive advantage</a:t>
            </a:r>
          </a:p>
          <a:p>
            <a:pPr marL="457200" indent="-457200">
              <a:buFontTx/>
              <a:buAutoNum type="arabicPeriod"/>
            </a:pPr>
            <a:r>
              <a:rPr lang="en-US" sz="1600" dirty="0" smtClean="0"/>
              <a:t>Market analysis</a:t>
            </a:r>
          </a:p>
          <a:p>
            <a:pPr marL="838200" lvl="1" indent="-381000">
              <a:buFontTx/>
              <a:buChar char="•"/>
            </a:pPr>
            <a:r>
              <a:rPr lang="en-US" sz="1400" dirty="0" smtClean="0"/>
              <a:t>Size of market</a:t>
            </a:r>
          </a:p>
          <a:p>
            <a:pPr marL="838200" lvl="1" indent="-381000">
              <a:buFontTx/>
              <a:buChar char="•"/>
            </a:pPr>
            <a:r>
              <a:rPr lang="en-US" sz="1400" dirty="0" smtClean="0"/>
              <a:t>Competition – both companies and products/services</a:t>
            </a:r>
          </a:p>
          <a:p>
            <a:pPr marL="838200" lvl="1" indent="-381000">
              <a:buFontTx/>
              <a:buChar char="•"/>
            </a:pPr>
            <a:r>
              <a:rPr lang="en-US" sz="1400" dirty="0" smtClean="0"/>
              <a:t>List of likely customers</a:t>
            </a:r>
          </a:p>
          <a:p>
            <a:pPr marL="838200" lvl="1" indent="-381000">
              <a:buFontTx/>
              <a:buChar char="•"/>
            </a:pPr>
            <a:r>
              <a:rPr lang="en-US" sz="1400" dirty="0" smtClean="0"/>
              <a:t>Evidence of market research</a:t>
            </a:r>
          </a:p>
          <a:p>
            <a:pPr marL="838200" lvl="1" indent="-381000">
              <a:buFontTx/>
              <a:buChar char="•"/>
            </a:pPr>
            <a:r>
              <a:rPr lang="en-US" sz="1400" dirty="0" smtClean="0"/>
              <a:t>Sales and promotional plans, including timelines</a:t>
            </a:r>
          </a:p>
        </p:txBody>
      </p:sp>
      <p:sp>
        <p:nvSpPr>
          <p:cNvPr id="24580" name="Rectangle 6"/>
          <p:cNvSpPr>
            <a:spLocks noGrp="1" noChangeArrowheads="1"/>
          </p:cNvSpPr>
          <p:nvPr>
            <p:ph type="body" sz="half" idx="2"/>
          </p:nvPr>
        </p:nvSpPr>
        <p:spPr>
          <a:xfrm>
            <a:off x="4648200" y="838200"/>
            <a:ext cx="4038600" cy="5715000"/>
          </a:xfrm>
        </p:spPr>
        <p:txBody>
          <a:bodyPr>
            <a:normAutofit lnSpcReduction="10000"/>
          </a:bodyPr>
          <a:lstStyle/>
          <a:p>
            <a:pPr marL="0" indent="0">
              <a:buFontTx/>
              <a:buAutoNum type="arabicPeriod" startAt="5"/>
            </a:pPr>
            <a:r>
              <a:rPr lang="en-US" sz="1600" dirty="0" smtClean="0"/>
              <a:t>Operational analysis</a:t>
            </a:r>
          </a:p>
          <a:p>
            <a:pPr marL="762000" lvl="1" indent="-304800">
              <a:buFontTx/>
              <a:buChar char="•"/>
            </a:pPr>
            <a:r>
              <a:rPr lang="en-US" sz="1400" dirty="0" smtClean="0"/>
              <a:t>Description of how the product or service will be manufactured or created</a:t>
            </a:r>
          </a:p>
          <a:p>
            <a:pPr marL="762000" lvl="1" indent="-304800">
              <a:buFontTx/>
              <a:buChar char="•"/>
            </a:pPr>
            <a:r>
              <a:rPr lang="en-US" sz="1400" dirty="0" smtClean="0"/>
              <a:t>Action steps necessary to deliver the product or service to customers</a:t>
            </a:r>
          </a:p>
          <a:p>
            <a:pPr marL="762000" lvl="1" indent="-304800">
              <a:buFontTx/>
              <a:buChar char="•"/>
            </a:pPr>
            <a:r>
              <a:rPr lang="en-US" sz="1400" dirty="0" smtClean="0"/>
              <a:t>Timelines</a:t>
            </a:r>
          </a:p>
          <a:p>
            <a:pPr marL="762000" lvl="1" indent="-304800">
              <a:buFontTx/>
              <a:buChar char="•"/>
            </a:pPr>
            <a:r>
              <a:rPr lang="en-US" sz="1400" dirty="0" smtClean="0"/>
              <a:t>Description of any necessary vendors</a:t>
            </a:r>
          </a:p>
          <a:p>
            <a:pPr marL="762000" lvl="1" indent="-304800">
              <a:buFontTx/>
              <a:buChar char="•"/>
            </a:pPr>
            <a:r>
              <a:rPr lang="en-US" sz="1400" dirty="0" smtClean="0"/>
              <a:t>Organizational structure required</a:t>
            </a:r>
          </a:p>
          <a:p>
            <a:pPr marL="0" indent="0">
              <a:buFontTx/>
              <a:buAutoNum type="arabicPeriod" startAt="5"/>
            </a:pPr>
            <a:r>
              <a:rPr lang="en-US" sz="1600" dirty="0" smtClean="0"/>
              <a:t>Financial analysis</a:t>
            </a:r>
          </a:p>
          <a:p>
            <a:pPr marL="762000" lvl="1" indent="-304800">
              <a:buFontTx/>
              <a:buChar char="•"/>
            </a:pPr>
            <a:r>
              <a:rPr lang="en-US" sz="1400" dirty="0" smtClean="0"/>
              <a:t>Summary of annual cash flows</a:t>
            </a:r>
          </a:p>
          <a:p>
            <a:pPr marL="762000" lvl="1" indent="-304800">
              <a:buFontTx/>
              <a:buChar char="•"/>
            </a:pPr>
            <a:r>
              <a:rPr lang="en-US" sz="1400" dirty="0" smtClean="0"/>
              <a:t>Three year monthly cash flows</a:t>
            </a:r>
          </a:p>
          <a:p>
            <a:pPr marL="762000" lvl="1" indent="-304800">
              <a:buFontTx/>
              <a:buChar char="•"/>
            </a:pPr>
            <a:r>
              <a:rPr lang="en-US" sz="1400" dirty="0" smtClean="0"/>
              <a:t>Required start-up capital and usage</a:t>
            </a:r>
          </a:p>
          <a:p>
            <a:pPr marL="762000" lvl="1" indent="-304800">
              <a:buFontTx/>
              <a:buChar char="•"/>
            </a:pPr>
            <a:r>
              <a:rPr lang="en-US" sz="1400" dirty="0" smtClean="0"/>
              <a:t>Returns to investors</a:t>
            </a:r>
          </a:p>
          <a:p>
            <a:pPr marL="0" indent="0">
              <a:buFontTx/>
              <a:buAutoNum type="arabicPeriod" startAt="5"/>
            </a:pPr>
            <a:r>
              <a:rPr lang="en-US" sz="1600" dirty="0" smtClean="0"/>
              <a:t>The deal</a:t>
            </a:r>
          </a:p>
          <a:p>
            <a:pPr marL="762000" lvl="1" indent="-304800">
              <a:buFontTx/>
              <a:buChar char="•"/>
            </a:pPr>
            <a:r>
              <a:rPr lang="en-US" sz="1400" dirty="0" smtClean="0"/>
              <a:t>Sources of start-up capital – the combination of equity and loans</a:t>
            </a:r>
          </a:p>
          <a:p>
            <a:pPr marL="762000" lvl="1" indent="-304800">
              <a:buFontTx/>
              <a:buChar char="•"/>
            </a:pPr>
            <a:r>
              <a:rPr lang="en-US" sz="1400" dirty="0" smtClean="0"/>
              <a:t>Cost of equity and loans</a:t>
            </a:r>
          </a:p>
          <a:p>
            <a:pPr marL="762000" lvl="1" indent="-304800">
              <a:buFontTx/>
              <a:buChar char="•"/>
            </a:pPr>
            <a:r>
              <a:rPr lang="en-US" sz="1400" dirty="0" smtClean="0"/>
              <a:t>Ownership structure</a:t>
            </a:r>
          </a:p>
          <a:p>
            <a:pPr marL="0" indent="0">
              <a:buFontTx/>
              <a:buAutoNum type="arabicPeriod" startAt="5"/>
            </a:pPr>
            <a:r>
              <a:rPr lang="en-US" sz="1600" dirty="0" smtClean="0"/>
              <a:t>The team</a:t>
            </a:r>
          </a:p>
          <a:p>
            <a:pPr marL="762000" lvl="1" indent="-304800">
              <a:buFontTx/>
              <a:buChar char="•"/>
            </a:pPr>
            <a:r>
              <a:rPr lang="en-US" sz="1400" dirty="0" smtClean="0"/>
              <a:t>Team members, qualifications, and roles</a:t>
            </a:r>
          </a:p>
          <a:p>
            <a:pPr marL="762000" lvl="1" indent="-304800">
              <a:buFontTx/>
              <a:buChar char="•"/>
            </a:pPr>
            <a:r>
              <a:rPr lang="en-US" sz="1400" dirty="0" smtClean="0"/>
              <a:t>Outside advisors</a:t>
            </a:r>
          </a:p>
          <a:p>
            <a:pPr marL="0" indent="0">
              <a:buFontTx/>
              <a:buAutoNum type="arabicPeriod" startAt="5"/>
            </a:pPr>
            <a:r>
              <a:rPr lang="en-US" sz="1600" dirty="0" smtClean="0"/>
              <a:t>Appendices </a:t>
            </a:r>
          </a:p>
          <a:p>
            <a:pPr marL="0" indent="0"/>
            <a:endParaRPr lang="en-US" sz="16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7772400" cy="381000"/>
          </a:xfrm>
        </p:spPr>
        <p:txBody>
          <a:bodyPr/>
          <a:lstStyle/>
          <a:p>
            <a:r>
              <a:rPr lang="en-US" sz="3200" dirty="0" smtClean="0"/>
              <a:t>The Marketing Plan</a:t>
            </a:r>
          </a:p>
        </p:txBody>
      </p:sp>
      <p:sp>
        <p:nvSpPr>
          <p:cNvPr id="71683" name="Rectangle 3"/>
          <p:cNvSpPr>
            <a:spLocks noGrp="1" noChangeArrowheads="1"/>
          </p:cNvSpPr>
          <p:nvPr>
            <p:ph type="body" sz="half" idx="1"/>
          </p:nvPr>
        </p:nvSpPr>
        <p:spPr>
          <a:xfrm>
            <a:off x="685800" y="838200"/>
            <a:ext cx="3810000" cy="3420476"/>
          </a:xfrm>
        </p:spPr>
        <p:txBody>
          <a:bodyPr>
            <a:normAutofit fontScale="62500" lnSpcReduction="20000"/>
          </a:bodyPr>
          <a:lstStyle/>
          <a:p>
            <a:pPr marL="457200" indent="-457200">
              <a:lnSpc>
                <a:spcPct val="120000"/>
              </a:lnSpc>
              <a:buFontTx/>
              <a:buAutoNum type="arabicPeriod"/>
              <a:defRPr/>
            </a:pPr>
            <a:r>
              <a:rPr lang="en-US" dirty="0" smtClean="0"/>
              <a:t>Introduction</a:t>
            </a:r>
          </a:p>
          <a:p>
            <a:pPr marL="457200" indent="-457200">
              <a:lnSpc>
                <a:spcPct val="120000"/>
              </a:lnSpc>
              <a:buFontTx/>
              <a:buAutoNum type="arabicPeriod"/>
              <a:defRPr/>
            </a:pPr>
            <a:r>
              <a:rPr lang="en-US" dirty="0" smtClean="0"/>
              <a:t>Situational analysis</a:t>
            </a:r>
          </a:p>
          <a:p>
            <a:pPr marL="838200" lvl="1" indent="-381000">
              <a:lnSpc>
                <a:spcPct val="120000"/>
              </a:lnSpc>
              <a:defRPr/>
            </a:pPr>
            <a:r>
              <a:rPr lang="en-US" dirty="0" smtClean="0"/>
              <a:t>business environment</a:t>
            </a:r>
          </a:p>
          <a:p>
            <a:pPr marL="838200" lvl="1" indent="-381000">
              <a:lnSpc>
                <a:spcPct val="120000"/>
              </a:lnSpc>
              <a:defRPr/>
            </a:pPr>
            <a:r>
              <a:rPr lang="en-US" dirty="0" smtClean="0"/>
              <a:t>competitors</a:t>
            </a:r>
          </a:p>
          <a:p>
            <a:pPr marL="838200" lvl="1" indent="-381000">
              <a:lnSpc>
                <a:spcPct val="120000"/>
              </a:lnSpc>
              <a:defRPr/>
            </a:pPr>
            <a:r>
              <a:rPr lang="en-US" dirty="0" smtClean="0"/>
              <a:t>company</a:t>
            </a:r>
          </a:p>
          <a:p>
            <a:pPr marL="838200" lvl="1" indent="-381000">
              <a:lnSpc>
                <a:spcPct val="120000"/>
              </a:lnSpc>
              <a:defRPr/>
            </a:pPr>
            <a:r>
              <a:rPr lang="en-US" dirty="0" smtClean="0"/>
              <a:t>competitive advantages</a:t>
            </a:r>
          </a:p>
          <a:p>
            <a:pPr marL="457200" indent="-457200">
              <a:lnSpc>
                <a:spcPct val="120000"/>
              </a:lnSpc>
              <a:buFontTx/>
              <a:buAutoNum type="arabicPeriod"/>
              <a:defRPr/>
            </a:pPr>
            <a:r>
              <a:rPr lang="en-US" dirty="0" smtClean="0"/>
              <a:t>Target market</a:t>
            </a:r>
          </a:p>
          <a:p>
            <a:pPr marL="838200" lvl="1" indent="-381000">
              <a:lnSpc>
                <a:spcPct val="120000"/>
              </a:lnSpc>
              <a:defRPr/>
            </a:pPr>
            <a:r>
              <a:rPr lang="en-US" dirty="0" smtClean="0"/>
              <a:t>demographics</a:t>
            </a:r>
          </a:p>
          <a:p>
            <a:pPr marL="838200" lvl="1" indent="-381000">
              <a:lnSpc>
                <a:spcPct val="120000"/>
              </a:lnSpc>
              <a:defRPr/>
            </a:pPr>
            <a:r>
              <a:rPr lang="en-US" dirty="0" smtClean="0"/>
              <a:t>psychographics</a:t>
            </a:r>
          </a:p>
          <a:p>
            <a:pPr marL="457200" indent="-457200">
              <a:lnSpc>
                <a:spcPct val="120000"/>
              </a:lnSpc>
              <a:buFontTx/>
              <a:buAutoNum type="arabicPeriod"/>
              <a:defRPr/>
            </a:pPr>
            <a:r>
              <a:rPr lang="en-US" dirty="0" smtClean="0"/>
              <a:t>SWOT analysis</a:t>
            </a:r>
          </a:p>
          <a:p>
            <a:pPr marL="457200" indent="-457200">
              <a:lnSpc>
                <a:spcPct val="120000"/>
              </a:lnSpc>
              <a:buFontTx/>
              <a:buAutoNum type="arabicPeriod"/>
              <a:defRPr/>
            </a:pPr>
            <a:r>
              <a:rPr lang="en-US" dirty="0" smtClean="0"/>
              <a:t>Marketing objectives and goals</a:t>
            </a:r>
          </a:p>
        </p:txBody>
      </p:sp>
      <p:sp>
        <p:nvSpPr>
          <p:cNvPr id="25604" name="Rectangle 4"/>
          <p:cNvSpPr>
            <a:spLocks noGrp="1" noChangeArrowheads="1"/>
          </p:cNvSpPr>
          <p:nvPr>
            <p:ph type="body" sz="half" idx="2"/>
          </p:nvPr>
        </p:nvSpPr>
        <p:spPr>
          <a:xfrm>
            <a:off x="4686300" y="838200"/>
            <a:ext cx="4229100" cy="3048000"/>
          </a:xfrm>
        </p:spPr>
        <p:txBody>
          <a:bodyPr>
            <a:normAutofit fontScale="70000" lnSpcReduction="20000"/>
          </a:bodyPr>
          <a:lstStyle/>
          <a:p>
            <a:pPr marL="457200" indent="-457200">
              <a:lnSpc>
                <a:spcPct val="120000"/>
              </a:lnSpc>
              <a:buFontTx/>
              <a:buAutoNum type="arabicPeriod" startAt="6"/>
            </a:pPr>
            <a:r>
              <a:rPr lang="en-US" sz="2600" dirty="0" smtClean="0"/>
              <a:t>Marketing strategy</a:t>
            </a:r>
          </a:p>
          <a:p>
            <a:pPr marL="457200" indent="-457200">
              <a:lnSpc>
                <a:spcPct val="120000"/>
              </a:lnSpc>
              <a:buFontTx/>
              <a:buAutoNum type="arabicPeriod" startAt="7"/>
            </a:pPr>
            <a:r>
              <a:rPr lang="en-US" sz="2600" dirty="0" smtClean="0"/>
              <a:t>Marketing tactics (4 P’s)</a:t>
            </a:r>
          </a:p>
          <a:p>
            <a:pPr marL="838200" lvl="1" indent="-381000">
              <a:lnSpc>
                <a:spcPct val="120000"/>
              </a:lnSpc>
            </a:pPr>
            <a:r>
              <a:rPr lang="en-US" dirty="0" smtClean="0"/>
              <a:t>product</a:t>
            </a:r>
          </a:p>
          <a:p>
            <a:pPr marL="838200" lvl="1" indent="-381000">
              <a:lnSpc>
                <a:spcPct val="120000"/>
              </a:lnSpc>
            </a:pPr>
            <a:r>
              <a:rPr lang="en-US" dirty="0" smtClean="0"/>
              <a:t>price</a:t>
            </a:r>
          </a:p>
          <a:p>
            <a:pPr marL="838200" lvl="1" indent="-381000">
              <a:lnSpc>
                <a:spcPct val="120000"/>
              </a:lnSpc>
            </a:pPr>
            <a:r>
              <a:rPr lang="en-US" dirty="0" smtClean="0"/>
              <a:t>promotion</a:t>
            </a:r>
          </a:p>
          <a:p>
            <a:pPr marL="838200" lvl="1" indent="-381000">
              <a:lnSpc>
                <a:spcPct val="120000"/>
              </a:lnSpc>
            </a:pPr>
            <a:r>
              <a:rPr lang="en-US" dirty="0" smtClean="0"/>
              <a:t>place</a:t>
            </a:r>
          </a:p>
          <a:p>
            <a:pPr marL="457200" indent="-457200">
              <a:lnSpc>
                <a:spcPct val="120000"/>
              </a:lnSpc>
              <a:buFontTx/>
              <a:buAutoNum type="arabicPeriod" startAt="8"/>
            </a:pPr>
            <a:r>
              <a:rPr lang="en-US" sz="2600" dirty="0" smtClean="0"/>
              <a:t>Control and implementation</a:t>
            </a:r>
          </a:p>
          <a:p>
            <a:pPr marL="457200" indent="-457200">
              <a:lnSpc>
                <a:spcPct val="120000"/>
              </a:lnSpc>
              <a:buFontTx/>
              <a:buAutoNum type="arabicPeriod" startAt="8"/>
            </a:pPr>
            <a:r>
              <a:rPr lang="en-US" sz="2600" dirty="0" smtClean="0"/>
              <a:t>Market research</a:t>
            </a:r>
          </a:p>
          <a:p>
            <a:pPr marL="457200" indent="-457200">
              <a:lnSpc>
                <a:spcPct val="120000"/>
              </a:lnSpc>
              <a:buFontTx/>
              <a:buAutoNum type="arabicPeriod" startAt="8"/>
            </a:pPr>
            <a:r>
              <a:rPr lang="en-US" sz="2600" dirty="0" smtClean="0"/>
              <a:t>Summary</a:t>
            </a:r>
          </a:p>
        </p:txBody>
      </p:sp>
      <p:sp>
        <p:nvSpPr>
          <p:cNvPr id="5" name="TextBox 4"/>
          <p:cNvSpPr txBox="1"/>
          <p:nvPr/>
        </p:nvSpPr>
        <p:spPr>
          <a:xfrm>
            <a:off x="228600" y="4268703"/>
            <a:ext cx="8763000" cy="2208297"/>
          </a:xfrm>
          <a:prstGeom prst="rect">
            <a:avLst/>
          </a:prstGeom>
          <a:noFill/>
          <a:ln w="3175">
            <a:solidFill>
              <a:schemeClr val="tx1"/>
            </a:solidFill>
          </a:ln>
        </p:spPr>
        <p:txBody>
          <a:bodyPr wrap="square" rtlCol="0">
            <a:spAutoFit/>
          </a:bodyPr>
          <a:lstStyle/>
          <a:p>
            <a:r>
              <a:rPr lang="en-US" altLang="en-US" sz="1250" dirty="0" smtClean="0">
                <a:latin typeface="+mn-lt"/>
              </a:rPr>
              <a:t>Having created the value for its customers, the firm is then entitled to capture a portion of that value through pricing. To remain a viable concern, the firm must sustain this process of creating and capturing value over time. Within this framework, the plan by which value is created on a sustained basis is the firm’s marketing strategy. </a:t>
            </a:r>
            <a:r>
              <a:rPr lang="en-US" altLang="en-US" sz="1250" b="1" dirty="0" smtClean="0">
                <a:latin typeface="+mn-lt"/>
              </a:rPr>
              <a:t>Marketing strategy involves two major activities: (1) selecting a target market and determining the desired positioning of the product in target customers’ minds and (2) specifying the plan for the marketing activities to achieve the desired positioning. </a:t>
            </a:r>
            <a:r>
              <a:rPr lang="en-US" altLang="en-US" sz="1250" dirty="0" smtClean="0">
                <a:latin typeface="+mn-lt"/>
              </a:rPr>
              <a:t>In these activities, positioning is the unique selling proposition for the product. </a:t>
            </a:r>
            <a:r>
              <a:rPr lang="en-US" sz="1250" dirty="0" smtClean="0">
                <a:solidFill>
                  <a:srgbClr val="000000"/>
                </a:solidFill>
                <a:latin typeface="+mn-lt"/>
              </a:rPr>
              <a:t>Questions to consider include: </a:t>
            </a:r>
          </a:p>
          <a:p>
            <a:pPr marL="228600" indent="-228600">
              <a:buFontTx/>
              <a:buAutoNum type="arabicPeriod"/>
            </a:pPr>
            <a:r>
              <a:rPr lang="en-US" sz="1250" b="1" dirty="0" smtClean="0">
                <a:solidFill>
                  <a:srgbClr val="000000"/>
                </a:solidFill>
                <a:latin typeface="+mn-lt"/>
              </a:rPr>
              <a:t>Customer needs</a:t>
            </a:r>
            <a:r>
              <a:rPr lang="en-US" sz="1250" dirty="0" smtClean="0">
                <a:solidFill>
                  <a:srgbClr val="000000"/>
                </a:solidFill>
                <a:latin typeface="+mn-lt"/>
              </a:rPr>
              <a:t>: What needs does the firm seek to satisfy? </a:t>
            </a:r>
          </a:p>
          <a:p>
            <a:pPr marL="228600" indent="-228600">
              <a:buFontTx/>
              <a:buAutoNum type="arabicPeriod"/>
            </a:pPr>
            <a:r>
              <a:rPr lang="en-US" sz="1250" b="1" dirty="0" smtClean="0">
                <a:solidFill>
                  <a:srgbClr val="000000"/>
                </a:solidFill>
                <a:latin typeface="+mn-lt"/>
              </a:rPr>
              <a:t>Company skills</a:t>
            </a:r>
            <a:r>
              <a:rPr lang="en-US" sz="1250" dirty="0" smtClean="0">
                <a:solidFill>
                  <a:srgbClr val="000000"/>
                </a:solidFill>
                <a:latin typeface="+mn-lt"/>
              </a:rPr>
              <a:t>: What special competence does the firm possess to meet those needs? </a:t>
            </a:r>
          </a:p>
          <a:p>
            <a:pPr marL="228600" indent="-228600">
              <a:buFontTx/>
              <a:buAutoNum type="arabicPeriod"/>
            </a:pPr>
            <a:r>
              <a:rPr lang="en-US" sz="1250" b="1" dirty="0" smtClean="0">
                <a:solidFill>
                  <a:srgbClr val="000000"/>
                </a:solidFill>
                <a:latin typeface="+mn-lt"/>
              </a:rPr>
              <a:t>Competition</a:t>
            </a:r>
            <a:r>
              <a:rPr lang="en-US" sz="1250" dirty="0" smtClean="0">
                <a:solidFill>
                  <a:srgbClr val="000000"/>
                </a:solidFill>
                <a:latin typeface="+mn-lt"/>
              </a:rPr>
              <a:t>: Who competes with the firm in meeting those needs? </a:t>
            </a:r>
          </a:p>
          <a:p>
            <a:pPr marL="228600" indent="-228600">
              <a:buFontTx/>
              <a:buAutoNum type="arabicPeriod"/>
            </a:pPr>
            <a:r>
              <a:rPr lang="en-US" sz="1250" b="1" dirty="0" smtClean="0">
                <a:solidFill>
                  <a:srgbClr val="000000"/>
                </a:solidFill>
                <a:latin typeface="+mn-lt"/>
              </a:rPr>
              <a:t>Collaborators</a:t>
            </a:r>
            <a:r>
              <a:rPr lang="en-US" sz="1250" dirty="0" smtClean="0">
                <a:solidFill>
                  <a:srgbClr val="000000"/>
                </a:solidFill>
                <a:latin typeface="+mn-lt"/>
              </a:rPr>
              <a:t>: Whom should the firm enlist to help it and how can the firm motivate them?</a:t>
            </a:r>
          </a:p>
          <a:p>
            <a:pPr marL="228600" indent="-228600">
              <a:buFontTx/>
              <a:buAutoNum type="arabicPeriod"/>
            </a:pPr>
            <a:r>
              <a:rPr lang="en-US" sz="1250" b="1" dirty="0" smtClean="0">
                <a:solidFill>
                  <a:srgbClr val="000000"/>
                </a:solidFill>
                <a:latin typeface="+mn-lt"/>
              </a:rPr>
              <a:t>Context</a:t>
            </a:r>
            <a:r>
              <a:rPr lang="en-US" sz="1250" dirty="0" smtClean="0">
                <a:solidFill>
                  <a:srgbClr val="000000"/>
                </a:solidFill>
                <a:latin typeface="+mn-lt"/>
              </a:rPr>
              <a:t>: Which cultural, technological, and legal factors limit the possibilities? </a:t>
            </a:r>
            <a:endParaRPr lang="en-US" sz="1250" dirty="0">
              <a:latin typeface="+mn-lt"/>
            </a:endParaRPr>
          </a:p>
        </p:txBody>
      </p:sp>
      <p:sp>
        <p:nvSpPr>
          <p:cNvPr id="6" name="TextBox 5"/>
          <p:cNvSpPr txBox="1"/>
          <p:nvPr/>
        </p:nvSpPr>
        <p:spPr>
          <a:xfrm rot="10800000" flipV="1">
            <a:off x="5562600" y="6462355"/>
            <a:ext cx="2971800" cy="215444"/>
          </a:xfrm>
          <a:prstGeom prst="rect">
            <a:avLst/>
          </a:prstGeom>
          <a:noFill/>
        </p:spPr>
        <p:txBody>
          <a:bodyPr wrap="square" rtlCol="0">
            <a:spAutoFit/>
          </a:bodyPr>
          <a:lstStyle/>
          <a:p>
            <a:pPr algn="l" rtl="0" eaLnBrk="0" fontAlgn="base" hangingPunct="0">
              <a:spcBef>
                <a:spcPct val="0"/>
              </a:spcBef>
              <a:spcAft>
                <a:spcPct val="0"/>
              </a:spcAft>
            </a:pPr>
            <a:r>
              <a:rPr lang="en-US" sz="800" kern="1200" dirty="0">
                <a:solidFill>
                  <a:srgbClr val="000000"/>
                </a:solidFill>
                <a:latin typeface="Times New Roman" pitchFamily="18" charset="0"/>
                <a:ea typeface="+mn-ea"/>
                <a:cs typeface="+mn-cs"/>
              </a:rPr>
              <a:t>Alvin J. Silk, </a:t>
            </a:r>
            <a:r>
              <a:rPr lang="en-US" sz="800" i="1" kern="1200" dirty="0">
                <a:solidFill>
                  <a:srgbClr val="000000"/>
                </a:solidFill>
                <a:latin typeface="Times New Roman" pitchFamily="18" charset="0"/>
                <a:ea typeface="+mn-ea"/>
                <a:cs typeface="+mn-cs"/>
              </a:rPr>
              <a:t>What is Marketing? </a:t>
            </a:r>
            <a:r>
              <a:rPr lang="en-US" sz="800" kern="1200" dirty="0">
                <a:solidFill>
                  <a:srgbClr val="000000"/>
                </a:solidFill>
                <a:latin typeface="Times New Roman" pitchFamily="18" charset="0"/>
                <a:ea typeface="+mn-ea"/>
                <a:cs typeface="+mn-cs"/>
              </a:rPr>
              <a:t>(HBS Press: 2006).</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81000"/>
            <a:ext cx="7772400" cy="457200"/>
          </a:xfrm>
        </p:spPr>
        <p:txBody>
          <a:bodyPr/>
          <a:lstStyle/>
          <a:p>
            <a:r>
              <a:rPr lang="en-US" dirty="0" smtClean="0"/>
              <a:t>Summary</a:t>
            </a:r>
          </a:p>
        </p:txBody>
      </p:sp>
      <p:sp>
        <p:nvSpPr>
          <p:cNvPr id="26627" name="Rectangle 3"/>
          <p:cNvSpPr>
            <a:spLocks noGrp="1" noChangeArrowheads="1"/>
          </p:cNvSpPr>
          <p:nvPr>
            <p:ph type="body" idx="1"/>
          </p:nvPr>
        </p:nvSpPr>
        <p:spPr>
          <a:xfrm>
            <a:off x="381000" y="1066800"/>
            <a:ext cx="8458200" cy="5562600"/>
          </a:xfrm>
        </p:spPr>
        <p:txBody>
          <a:bodyPr>
            <a:normAutofit fontScale="77500" lnSpcReduction="20000"/>
          </a:bodyPr>
          <a:lstStyle/>
          <a:p>
            <a:pPr>
              <a:lnSpc>
                <a:spcPct val="120000"/>
              </a:lnSpc>
            </a:pPr>
            <a:r>
              <a:rPr lang="en-US" dirty="0" smtClean="0"/>
              <a:t>The business plan must answer these questions:</a:t>
            </a:r>
            <a:endParaRPr lang="en-US" sz="3200" dirty="0" smtClean="0"/>
          </a:p>
          <a:p>
            <a:pPr marL="514350" indent="-514350">
              <a:lnSpc>
                <a:spcPct val="120000"/>
              </a:lnSpc>
              <a:buFont typeface="+mj-lt"/>
              <a:buAutoNum type="arabicPeriod"/>
            </a:pPr>
            <a:r>
              <a:rPr lang="en-US" dirty="0" smtClean="0"/>
              <a:t>What is the customer benefit?  </a:t>
            </a:r>
          </a:p>
          <a:p>
            <a:pPr marL="1141413" lvl="1" indent="-396875">
              <a:lnSpc>
                <a:spcPct val="120000"/>
              </a:lnSpc>
            </a:pPr>
            <a:r>
              <a:rPr lang="en-US" dirty="0" smtClean="0"/>
              <a:t>What problem does the business model solve?</a:t>
            </a:r>
          </a:p>
          <a:p>
            <a:pPr marL="514350" indent="-514350">
              <a:lnSpc>
                <a:spcPct val="120000"/>
              </a:lnSpc>
              <a:buFont typeface="+mj-lt"/>
              <a:buAutoNum type="arabicPeriod"/>
            </a:pPr>
            <a:r>
              <a:rPr lang="en-US" dirty="0" smtClean="0"/>
              <a:t>What is the market and how large is it?</a:t>
            </a:r>
          </a:p>
          <a:p>
            <a:pPr marL="1139825" lvl="1" indent="-400050">
              <a:lnSpc>
                <a:spcPct val="120000"/>
              </a:lnSpc>
            </a:pPr>
            <a:r>
              <a:rPr lang="en-US" dirty="0" smtClean="0"/>
              <a:t>How can the market be segmented and what is the target market?</a:t>
            </a:r>
          </a:p>
          <a:p>
            <a:pPr marL="1139825" lvl="1" indent="-400050">
              <a:lnSpc>
                <a:spcPct val="120000"/>
              </a:lnSpc>
            </a:pPr>
            <a:r>
              <a:rPr lang="en-US" dirty="0" smtClean="0"/>
              <a:t>How can your offering be positioned in the minds of customers?</a:t>
            </a:r>
          </a:p>
          <a:p>
            <a:pPr marL="1139825" lvl="1" indent="-400050">
              <a:lnSpc>
                <a:spcPct val="120000"/>
              </a:lnSpc>
            </a:pPr>
            <a:r>
              <a:rPr lang="en-US" dirty="0" smtClean="0"/>
              <a:t>How can these customers be reached, i.e. informed and influenced?</a:t>
            </a:r>
          </a:p>
          <a:p>
            <a:pPr marL="1139825" lvl="1" indent="-400050">
              <a:lnSpc>
                <a:spcPct val="120000"/>
              </a:lnSpc>
            </a:pPr>
            <a:r>
              <a:rPr lang="en-US" dirty="0" smtClean="0"/>
              <a:t>What will customers pay and how much will they buy?</a:t>
            </a:r>
          </a:p>
          <a:p>
            <a:pPr marL="1139825" lvl="1" indent="-400050">
              <a:lnSpc>
                <a:spcPct val="120000"/>
              </a:lnSpc>
            </a:pPr>
            <a:r>
              <a:rPr lang="en-US" dirty="0" smtClean="0"/>
              <a:t>Who else is in the market?</a:t>
            </a:r>
          </a:p>
          <a:p>
            <a:pPr marL="1139825" lvl="1" indent="-400050">
              <a:lnSpc>
                <a:spcPct val="120000"/>
              </a:lnSpc>
            </a:pPr>
            <a:r>
              <a:rPr lang="en-US" dirty="0" smtClean="0"/>
              <a:t>Is your business idea scalable?</a:t>
            </a:r>
          </a:p>
          <a:p>
            <a:pPr marL="1139825" lvl="1" indent="-400050">
              <a:lnSpc>
                <a:spcPct val="120000"/>
              </a:lnSpc>
            </a:pPr>
            <a:r>
              <a:rPr lang="en-US" dirty="0" smtClean="0"/>
              <a:t>What is your evidence for all of this?</a:t>
            </a:r>
          </a:p>
          <a:p>
            <a:pPr marL="514350" indent="-514350">
              <a:lnSpc>
                <a:spcPct val="120000"/>
              </a:lnSpc>
              <a:buFont typeface="+mj-lt"/>
              <a:buAutoNum type="arabicPeriod"/>
            </a:pPr>
            <a:r>
              <a:rPr lang="en-US" dirty="0" smtClean="0"/>
              <a:t>How will the venture make money?  What is the profit formula?</a:t>
            </a:r>
          </a:p>
          <a:p>
            <a:pPr marL="514350" indent="-514350">
              <a:lnSpc>
                <a:spcPct val="120000"/>
              </a:lnSpc>
              <a:buFont typeface="+mj-lt"/>
              <a:buAutoNum type="arabicPeriod"/>
            </a:pPr>
            <a:r>
              <a:rPr lang="en-US" b="1" i="1" dirty="0" smtClean="0"/>
              <a:t>How will you accomplish this?  Can you assemble the resources and manage the risks?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What the Judges are Looking for</a:t>
            </a:r>
          </a:p>
        </p:txBody>
      </p:sp>
      <p:sp>
        <p:nvSpPr>
          <p:cNvPr id="18435" name="Rectangle 3"/>
          <p:cNvSpPr>
            <a:spLocks noGrp="1" noChangeArrowheads="1"/>
          </p:cNvSpPr>
          <p:nvPr>
            <p:ph type="body" idx="1"/>
          </p:nvPr>
        </p:nvSpPr>
        <p:spPr>
          <a:xfrm>
            <a:off x="381000" y="1066800"/>
            <a:ext cx="8305800" cy="5486400"/>
          </a:xfrm>
        </p:spPr>
        <p:txBody>
          <a:bodyPr>
            <a:normAutofit fontScale="92500"/>
          </a:bodyPr>
          <a:lstStyle/>
          <a:p>
            <a:pPr marL="457200" lvl="0" indent="-457200">
              <a:lnSpc>
                <a:spcPct val="110000"/>
              </a:lnSpc>
              <a:buFont typeface="+mj-lt"/>
              <a:buAutoNum type="arabicPeriod"/>
            </a:pPr>
            <a:r>
              <a:rPr lang="en-US" sz="2400" dirty="0" smtClean="0"/>
              <a:t>Is the value proposition realistic?</a:t>
            </a:r>
          </a:p>
          <a:p>
            <a:pPr marL="457200" lvl="0" indent="-457200">
              <a:lnSpc>
                <a:spcPct val="110000"/>
              </a:lnSpc>
              <a:buFont typeface="+mj-lt"/>
              <a:buAutoNum type="arabicPeriod"/>
            </a:pPr>
            <a:r>
              <a:rPr lang="en-US" sz="2400" dirty="0" smtClean="0"/>
              <a:t>Are the competitive advantages believable?</a:t>
            </a:r>
          </a:p>
          <a:p>
            <a:pPr marL="457200" lvl="0" indent="-457200">
              <a:lnSpc>
                <a:spcPct val="110000"/>
              </a:lnSpc>
              <a:buFont typeface="+mj-lt"/>
              <a:buAutoNum type="arabicPeriod"/>
            </a:pPr>
            <a:r>
              <a:rPr lang="en-US" sz="2400" dirty="0" smtClean="0"/>
              <a:t>Is the target market clearly identified and sensible?</a:t>
            </a:r>
          </a:p>
          <a:p>
            <a:pPr marL="457200" lvl="0" indent="-457200">
              <a:lnSpc>
                <a:spcPct val="110000"/>
              </a:lnSpc>
              <a:buFont typeface="+mj-lt"/>
              <a:buAutoNum type="arabicPeriod"/>
            </a:pPr>
            <a:r>
              <a:rPr lang="en-US" sz="2400" dirty="0" smtClean="0"/>
              <a:t>Are the market and competitive landscapes clearly analyzed?</a:t>
            </a:r>
          </a:p>
          <a:p>
            <a:pPr marL="457200" lvl="0" indent="-457200">
              <a:lnSpc>
                <a:spcPct val="110000"/>
              </a:lnSpc>
              <a:buFont typeface="+mj-lt"/>
              <a:buAutoNum type="arabicPeriod"/>
            </a:pPr>
            <a:r>
              <a:rPr lang="en-US" sz="2400" dirty="0" smtClean="0"/>
              <a:t>Considering the value proposition, competitive advantage and target market prediction, does the revenue and profit model make sense?</a:t>
            </a:r>
          </a:p>
          <a:p>
            <a:pPr marL="457200" lvl="0" indent="-457200">
              <a:lnSpc>
                <a:spcPct val="110000"/>
              </a:lnSpc>
              <a:buFont typeface="+mj-lt"/>
              <a:buAutoNum type="arabicPeriod"/>
            </a:pPr>
            <a:r>
              <a:rPr lang="en-US" sz="2400" dirty="0" smtClean="0"/>
              <a:t>Are the people necessary to make this plan happen in reality clearly identified?</a:t>
            </a:r>
          </a:p>
          <a:p>
            <a:pPr marL="457200" lvl="0" indent="-457200">
              <a:lnSpc>
                <a:spcPct val="110000"/>
              </a:lnSpc>
              <a:buFont typeface="+mj-lt"/>
              <a:buAutoNum type="arabicPeriod"/>
            </a:pPr>
            <a:r>
              <a:rPr lang="en-US" sz="2400" dirty="0" smtClean="0"/>
              <a:t>What is the expected timeframe and pay-off for new investors?</a:t>
            </a:r>
          </a:p>
          <a:p>
            <a:pPr marL="457200" lvl="0" indent="-457200">
              <a:lnSpc>
                <a:spcPct val="110000"/>
              </a:lnSpc>
              <a:buFont typeface="+mj-lt"/>
              <a:buAutoNum type="arabicPeriod"/>
            </a:pPr>
            <a:r>
              <a:rPr lang="en-US" sz="2400" dirty="0" smtClean="0"/>
              <a:t>Is it likely the business will be around in five years?</a:t>
            </a:r>
          </a:p>
          <a:p>
            <a:pPr marL="457200" lvl="0" indent="-457200">
              <a:lnSpc>
                <a:spcPct val="110000"/>
              </a:lnSpc>
              <a:buFont typeface="+mj-lt"/>
              <a:buAutoNum type="arabicPeriod"/>
            </a:pPr>
            <a:r>
              <a:rPr lang="en-US" sz="2400" dirty="0" smtClean="0"/>
              <a:t>Is the plan clear and well written?</a:t>
            </a:r>
          </a:p>
          <a:p>
            <a:pPr marL="457200" lvl="0" indent="-457200">
              <a:lnSpc>
                <a:spcPct val="110000"/>
              </a:lnSpc>
              <a:buFont typeface="+mj-lt"/>
              <a:buAutoNum type="arabicPeriod"/>
            </a:pPr>
            <a:r>
              <a:rPr lang="en-US" sz="2400" dirty="0" smtClean="0"/>
              <a:t>Is the plan well documented?</a:t>
            </a: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1447800"/>
            <a:ext cx="7772400" cy="1143000"/>
          </a:xfrm>
        </p:spPr>
        <p:txBody>
          <a:bodyPr/>
          <a:lstStyle/>
          <a:p>
            <a:r>
              <a:rPr lang="en-US" sz="4400" dirty="0" smtClean="0"/>
              <a:t>Financial Projections</a:t>
            </a:r>
          </a:p>
        </p:txBody>
      </p:sp>
    </p:spTree>
    <p:extLst>
      <p:ext uri="{BB962C8B-B14F-4D97-AF65-F5344CB8AC3E}">
        <p14:creationId xmlns:p14="http://schemas.microsoft.com/office/powerpoint/2010/main" val="6983665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381000"/>
          </a:xfrm>
        </p:spPr>
        <p:txBody>
          <a:bodyPr/>
          <a:lstStyle/>
          <a:p>
            <a:r>
              <a:rPr lang="en-US" sz="2800" dirty="0" smtClean="0"/>
              <a:t>Building Projections</a:t>
            </a:r>
            <a:endParaRPr lang="en-US" sz="2800" dirty="0"/>
          </a:p>
        </p:txBody>
      </p:sp>
      <p:sp>
        <p:nvSpPr>
          <p:cNvPr id="23555" name="Rectangle 3"/>
          <p:cNvSpPr>
            <a:spLocks noGrp="1" noChangeArrowheads="1"/>
          </p:cNvSpPr>
          <p:nvPr>
            <p:ph type="body" idx="1"/>
          </p:nvPr>
        </p:nvSpPr>
        <p:spPr>
          <a:xfrm>
            <a:off x="457200" y="838200"/>
            <a:ext cx="8305800" cy="5715000"/>
          </a:xfrm>
        </p:spPr>
        <p:txBody>
          <a:bodyPr>
            <a:normAutofit fontScale="70000" lnSpcReduction="20000"/>
          </a:bodyPr>
          <a:lstStyle/>
          <a:p>
            <a:pPr>
              <a:lnSpc>
                <a:spcPct val="110000"/>
              </a:lnSpc>
            </a:pPr>
            <a:r>
              <a:rPr lang="en-US" sz="2400" dirty="0" smtClean="0"/>
              <a:t>Utilize multiple worksheets</a:t>
            </a:r>
          </a:p>
          <a:p>
            <a:pPr marL="914400" lvl="1" indent="-457200">
              <a:lnSpc>
                <a:spcPct val="110000"/>
              </a:lnSpc>
              <a:buFont typeface="+mj-lt"/>
              <a:buAutoNum type="arabicPeriod"/>
            </a:pPr>
            <a:r>
              <a:rPr lang="en-US" sz="2000" dirty="0" smtClean="0"/>
              <a:t>Assumptions worksheet</a:t>
            </a:r>
          </a:p>
          <a:p>
            <a:pPr marL="914400" lvl="1" indent="-457200">
              <a:lnSpc>
                <a:spcPct val="110000"/>
              </a:lnSpc>
              <a:buFont typeface="+mj-lt"/>
              <a:buAutoNum type="arabicPeriod"/>
            </a:pPr>
            <a:r>
              <a:rPr lang="en-US" sz="2000" dirty="0" smtClean="0"/>
              <a:t>Calculations worksheet</a:t>
            </a:r>
          </a:p>
          <a:p>
            <a:pPr marL="914400" lvl="1" indent="-457200">
              <a:lnSpc>
                <a:spcPct val="110000"/>
              </a:lnSpc>
              <a:buFont typeface="+mj-lt"/>
              <a:buAutoNum type="arabicPeriod"/>
            </a:pPr>
            <a:r>
              <a:rPr lang="en-US" sz="2000" dirty="0" smtClean="0"/>
              <a:t>Summary worksheet for large, complicated spreadsheets</a:t>
            </a:r>
          </a:p>
          <a:p>
            <a:pPr>
              <a:lnSpc>
                <a:spcPct val="110000"/>
              </a:lnSpc>
            </a:pPr>
            <a:endParaRPr lang="en-US" sz="2400" dirty="0" smtClean="0"/>
          </a:p>
          <a:p>
            <a:pPr>
              <a:lnSpc>
                <a:spcPct val="110000"/>
              </a:lnSpc>
            </a:pPr>
            <a:r>
              <a:rPr lang="en-US" sz="2400" dirty="0" smtClean="0"/>
              <a:t>Focus </a:t>
            </a:r>
            <a:r>
              <a:rPr lang="en-US" sz="2400" dirty="0"/>
              <a:t>on</a:t>
            </a:r>
          </a:p>
          <a:p>
            <a:pPr lvl="1">
              <a:lnSpc>
                <a:spcPct val="110000"/>
              </a:lnSpc>
            </a:pPr>
            <a:r>
              <a:rPr lang="en-US" sz="2000" dirty="0"/>
              <a:t>fixed and variable costs</a:t>
            </a:r>
          </a:p>
          <a:p>
            <a:pPr lvl="1">
              <a:lnSpc>
                <a:spcPct val="110000"/>
              </a:lnSpc>
            </a:pPr>
            <a:r>
              <a:rPr lang="en-US" sz="2000" dirty="0"/>
              <a:t>breakeven</a:t>
            </a:r>
          </a:p>
          <a:p>
            <a:pPr lvl="1">
              <a:lnSpc>
                <a:spcPct val="110000"/>
              </a:lnSpc>
            </a:pPr>
            <a:r>
              <a:rPr lang="en-US" sz="2000" dirty="0"/>
              <a:t>sales forecasts</a:t>
            </a:r>
          </a:p>
          <a:p>
            <a:pPr lvl="1">
              <a:lnSpc>
                <a:spcPct val="110000"/>
              </a:lnSpc>
            </a:pPr>
            <a:r>
              <a:rPr lang="en-US" sz="2000" dirty="0"/>
              <a:t>lag between sales and collection of cash</a:t>
            </a:r>
          </a:p>
          <a:p>
            <a:pPr lvl="1">
              <a:lnSpc>
                <a:spcPct val="110000"/>
              </a:lnSpc>
            </a:pPr>
            <a:r>
              <a:rPr lang="en-US" sz="2000" dirty="0"/>
              <a:t>lag between acquisition of resources and payment for resources</a:t>
            </a:r>
          </a:p>
          <a:p>
            <a:pPr lvl="1">
              <a:lnSpc>
                <a:spcPct val="110000"/>
              </a:lnSpc>
            </a:pPr>
            <a:r>
              <a:rPr lang="en-US" sz="2000" dirty="0"/>
              <a:t>free cash flow, not accounting income</a:t>
            </a:r>
          </a:p>
          <a:p>
            <a:pPr lvl="1">
              <a:lnSpc>
                <a:spcPct val="110000"/>
              </a:lnSpc>
            </a:pPr>
            <a:r>
              <a:rPr lang="en-US" sz="2000" dirty="0"/>
              <a:t>compensation and return - how and when the money comes out</a:t>
            </a:r>
          </a:p>
          <a:p>
            <a:pPr lvl="1">
              <a:lnSpc>
                <a:spcPct val="110000"/>
              </a:lnSpc>
            </a:pPr>
            <a:r>
              <a:rPr lang="en-US" sz="2000" dirty="0"/>
              <a:t>clear assumptions</a:t>
            </a:r>
          </a:p>
          <a:p>
            <a:pPr>
              <a:lnSpc>
                <a:spcPct val="110000"/>
              </a:lnSpc>
            </a:pPr>
            <a:r>
              <a:rPr lang="en-US" sz="2400" dirty="0"/>
              <a:t>Be careful of spreadsheet </a:t>
            </a:r>
            <a:r>
              <a:rPr lang="en-US" sz="2400" dirty="0" smtClean="0"/>
              <a:t>myopia</a:t>
            </a:r>
          </a:p>
          <a:p>
            <a:pPr>
              <a:lnSpc>
                <a:spcPct val="110000"/>
              </a:lnSpc>
            </a:pPr>
            <a:endParaRPr lang="en-US" sz="1800" b="1" dirty="0" smtClean="0"/>
          </a:p>
          <a:p>
            <a:pPr>
              <a:lnSpc>
                <a:spcPct val="110000"/>
              </a:lnSpc>
            </a:pPr>
            <a:r>
              <a:rPr lang="en-US" sz="2400" dirty="0" smtClean="0"/>
              <a:t>Common mistakes:</a:t>
            </a:r>
          </a:p>
          <a:p>
            <a:pPr marL="914400" lvl="1" indent="-457200">
              <a:buFont typeface="+mj-lt"/>
              <a:buAutoNum type="arabicPeriod"/>
            </a:pPr>
            <a:r>
              <a:rPr lang="en-US" sz="2000" dirty="0" smtClean="0"/>
              <a:t>Not understanding revenue drivers</a:t>
            </a:r>
          </a:p>
          <a:p>
            <a:pPr marL="914400" lvl="1" indent="-457200">
              <a:buFont typeface="+mj-lt"/>
              <a:buAutoNum type="arabicPeriod"/>
            </a:pPr>
            <a:r>
              <a:rPr lang="en-US" sz="2000" dirty="0" smtClean="0"/>
              <a:t>Underestimating time to revenue</a:t>
            </a:r>
          </a:p>
          <a:p>
            <a:pPr marL="914400" lvl="1" indent="-457200">
              <a:buFont typeface="+mj-lt"/>
              <a:buAutoNum type="arabicPeriod"/>
            </a:pPr>
            <a:r>
              <a:rPr lang="en-US" sz="2000" dirty="0" smtClean="0"/>
              <a:t>Underestimating time to secure financing</a:t>
            </a:r>
          </a:p>
          <a:p>
            <a:pPr marL="914400" lvl="1" indent="-457200">
              <a:buFont typeface="+mj-lt"/>
              <a:buAutoNum type="arabicPeriod"/>
            </a:pPr>
            <a:r>
              <a:rPr lang="en-US" sz="2000" dirty="0" smtClean="0"/>
              <a:t>Underestimating costs</a:t>
            </a:r>
          </a:p>
          <a:p>
            <a:pPr lvl="2"/>
            <a:r>
              <a:rPr lang="en-US" sz="2100" dirty="0" smtClean="0"/>
              <a:t>production and order fulfillment</a:t>
            </a:r>
          </a:p>
          <a:p>
            <a:pPr lvl="2"/>
            <a:r>
              <a:rPr lang="en-US" sz="2100" dirty="0" smtClean="0"/>
              <a:t>marketing and sales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Why Write a Business Plan?</a:t>
            </a:r>
          </a:p>
        </p:txBody>
      </p:sp>
      <p:sp>
        <p:nvSpPr>
          <p:cNvPr id="3" name="Content Placeholder 2"/>
          <p:cNvSpPr>
            <a:spLocks noGrp="1"/>
          </p:cNvSpPr>
          <p:nvPr>
            <p:ph idx="1"/>
          </p:nvPr>
        </p:nvSpPr>
        <p:spPr>
          <a:xfrm>
            <a:off x="381000" y="990600"/>
            <a:ext cx="8305800" cy="5410200"/>
          </a:xfrm>
        </p:spPr>
        <p:txBody>
          <a:bodyPr>
            <a:normAutofit fontScale="85000" lnSpcReduction="20000"/>
          </a:bodyPr>
          <a:lstStyle/>
          <a:p>
            <a:pPr>
              <a:lnSpc>
                <a:spcPct val="110000"/>
              </a:lnSpc>
              <a:defRPr/>
            </a:pPr>
            <a:r>
              <a:rPr lang="en-US" dirty="0" smtClean="0"/>
              <a:t>Per Jeffrey Timmons,</a:t>
            </a:r>
          </a:p>
          <a:p>
            <a:pPr lvl="1">
              <a:lnSpc>
                <a:spcPct val="110000"/>
              </a:lnSpc>
              <a:defRPr/>
            </a:pPr>
            <a:r>
              <a:rPr lang="en-US" dirty="0" smtClean="0"/>
              <a:t>A business plan is a </a:t>
            </a:r>
            <a:r>
              <a:rPr lang="en-US" i="1" dirty="0" smtClean="0"/>
              <a:t>selling document</a:t>
            </a:r>
            <a:r>
              <a:rPr lang="en-US" dirty="0" smtClean="0"/>
              <a:t> that conveys the excitement and promise of your business to any potential backers or stakeholders</a:t>
            </a:r>
          </a:p>
          <a:p>
            <a:pPr lvl="1">
              <a:lnSpc>
                <a:spcPct val="110000"/>
              </a:lnSpc>
              <a:defRPr/>
            </a:pPr>
            <a:endParaRPr lang="en-US" dirty="0" smtClean="0"/>
          </a:p>
          <a:p>
            <a:pPr>
              <a:lnSpc>
                <a:spcPct val="110000"/>
              </a:lnSpc>
              <a:defRPr/>
            </a:pPr>
            <a:r>
              <a:rPr lang="en-US" dirty="0" smtClean="0"/>
              <a:t>A business plan</a:t>
            </a:r>
          </a:p>
          <a:p>
            <a:pPr marL="514350" indent="-514350">
              <a:lnSpc>
                <a:spcPct val="110000"/>
              </a:lnSpc>
              <a:buFont typeface="+mj-lt"/>
              <a:buAutoNum type="arabicPeriod"/>
              <a:defRPr/>
            </a:pPr>
            <a:r>
              <a:rPr lang="en-US" dirty="0" smtClean="0"/>
              <a:t>Is used to interest and attract support</a:t>
            </a:r>
          </a:p>
          <a:p>
            <a:pPr lvl="1">
              <a:lnSpc>
                <a:spcPct val="110000"/>
              </a:lnSpc>
              <a:defRPr/>
            </a:pPr>
            <a:r>
              <a:rPr lang="en-US" dirty="0" smtClean="0"/>
              <a:t>marketing document</a:t>
            </a:r>
          </a:p>
          <a:p>
            <a:pPr lvl="1">
              <a:lnSpc>
                <a:spcPct val="110000"/>
              </a:lnSpc>
              <a:defRPr/>
            </a:pPr>
            <a:r>
              <a:rPr lang="en-US" dirty="0" smtClean="0"/>
              <a:t>legal document to raise capital</a:t>
            </a:r>
          </a:p>
          <a:p>
            <a:pPr marL="514350" indent="-514350">
              <a:lnSpc>
                <a:spcPct val="110000"/>
              </a:lnSpc>
              <a:buFont typeface="+mj-lt"/>
              <a:buAutoNum type="arabicPeriod"/>
              <a:defRPr/>
            </a:pPr>
            <a:r>
              <a:rPr lang="en-US" dirty="0" smtClean="0"/>
              <a:t>Is a document that articulates</a:t>
            </a:r>
          </a:p>
          <a:p>
            <a:pPr lvl="1">
              <a:lnSpc>
                <a:spcPct val="110000"/>
              </a:lnSpc>
              <a:defRPr/>
            </a:pPr>
            <a:r>
              <a:rPr lang="en-US" dirty="0" smtClean="0"/>
              <a:t>critical aspects of the business</a:t>
            </a:r>
          </a:p>
          <a:p>
            <a:pPr lvl="1">
              <a:lnSpc>
                <a:spcPct val="110000"/>
              </a:lnSpc>
              <a:defRPr/>
            </a:pPr>
            <a:r>
              <a:rPr lang="en-US" dirty="0" smtClean="0"/>
              <a:t>how to create and keep customers</a:t>
            </a:r>
          </a:p>
          <a:p>
            <a:pPr lvl="1">
              <a:lnSpc>
                <a:spcPct val="110000"/>
              </a:lnSpc>
              <a:defRPr/>
            </a:pPr>
            <a:r>
              <a:rPr lang="en-US" dirty="0" smtClean="0"/>
              <a:t>basic assumptions</a:t>
            </a:r>
          </a:p>
          <a:p>
            <a:pPr lvl="1">
              <a:lnSpc>
                <a:spcPct val="110000"/>
              </a:lnSpc>
              <a:defRPr/>
            </a:pPr>
            <a:r>
              <a:rPr lang="en-US" dirty="0" smtClean="0"/>
              <a:t>financial projections</a:t>
            </a:r>
          </a:p>
          <a:p>
            <a:pPr marL="514350" indent="-514350">
              <a:lnSpc>
                <a:spcPct val="110000"/>
              </a:lnSpc>
              <a:buFont typeface="+mj-lt"/>
              <a:buAutoNum type="arabicPeriod"/>
              <a:defRPr/>
            </a:pPr>
            <a:r>
              <a:rPr lang="en-US" dirty="0" smtClean="0"/>
              <a:t>Forces entrepreneurs to think through the business in a systematic way</a:t>
            </a:r>
          </a:p>
          <a:p>
            <a:pPr>
              <a:lnSpc>
                <a:spcPct val="110000"/>
              </a:lnSpc>
              <a:defRPr/>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Revenue Drivers</a:t>
            </a:r>
            <a:endParaRPr lang="en-US" sz="2800" dirty="0"/>
          </a:p>
        </p:txBody>
      </p:sp>
      <p:sp>
        <p:nvSpPr>
          <p:cNvPr id="3" name="Content Placeholder 2"/>
          <p:cNvSpPr>
            <a:spLocks noGrp="1"/>
          </p:cNvSpPr>
          <p:nvPr>
            <p:ph sz="half" idx="1"/>
          </p:nvPr>
        </p:nvSpPr>
        <p:spPr>
          <a:xfrm>
            <a:off x="457200" y="990600"/>
            <a:ext cx="4076700" cy="5410200"/>
          </a:xfrm>
        </p:spPr>
        <p:txBody>
          <a:bodyPr>
            <a:normAutofit/>
          </a:bodyPr>
          <a:lstStyle/>
          <a:p>
            <a:r>
              <a:rPr lang="en-US" sz="2000" dirty="0" smtClean="0"/>
              <a:t>Revenue is a function of</a:t>
            </a:r>
          </a:p>
          <a:p>
            <a:pPr>
              <a:buFont typeface="+mj-lt"/>
              <a:buAutoNum type="arabicPeriod"/>
            </a:pPr>
            <a:r>
              <a:rPr lang="en-US" sz="2000" dirty="0" smtClean="0"/>
              <a:t>Number of units sold</a:t>
            </a:r>
          </a:p>
          <a:p>
            <a:pPr>
              <a:buFont typeface="+mj-lt"/>
              <a:buAutoNum type="arabicPeriod"/>
            </a:pPr>
            <a:r>
              <a:rPr lang="en-US" sz="2000" dirty="0" smtClean="0"/>
              <a:t>Price per unit</a:t>
            </a:r>
          </a:p>
          <a:p>
            <a:pPr>
              <a:buFont typeface="+mj-lt"/>
              <a:buAutoNum type="arabicPeriod"/>
            </a:pPr>
            <a:endParaRPr lang="en-US" sz="2000" dirty="0" smtClean="0"/>
          </a:p>
          <a:p>
            <a:r>
              <a:rPr lang="en-US" sz="2000" dirty="0" smtClean="0"/>
              <a:t>Number of units sold is a function of</a:t>
            </a:r>
          </a:p>
          <a:p>
            <a:pPr>
              <a:buFont typeface="+mj-lt"/>
              <a:buAutoNum type="arabicPeriod"/>
            </a:pPr>
            <a:r>
              <a:rPr lang="en-US" sz="2000" dirty="0" smtClean="0"/>
              <a:t>Market size</a:t>
            </a:r>
          </a:p>
          <a:p>
            <a:pPr>
              <a:buFont typeface="+mj-lt"/>
              <a:buAutoNum type="arabicPeriod"/>
            </a:pPr>
            <a:r>
              <a:rPr lang="en-US" sz="2000" dirty="0" smtClean="0"/>
              <a:t>Market share</a:t>
            </a:r>
          </a:p>
          <a:p>
            <a:pPr>
              <a:buFont typeface="+mj-lt"/>
              <a:buAutoNum type="arabicPeriod"/>
            </a:pPr>
            <a:endParaRPr lang="en-US" sz="2000" dirty="0" smtClean="0"/>
          </a:p>
          <a:p>
            <a:r>
              <a:rPr lang="en-US" sz="2000" dirty="0" smtClean="0"/>
              <a:t>Price per unit is a function of</a:t>
            </a:r>
          </a:p>
          <a:p>
            <a:pPr>
              <a:buFont typeface="+mj-lt"/>
              <a:buAutoNum type="arabicPeriod"/>
            </a:pPr>
            <a:r>
              <a:rPr lang="en-US" sz="2000" dirty="0" smtClean="0"/>
              <a:t>Total cost per unit</a:t>
            </a:r>
          </a:p>
          <a:p>
            <a:pPr>
              <a:buFont typeface="+mj-lt"/>
              <a:buAutoNum type="arabicPeriod"/>
            </a:pPr>
            <a:r>
              <a:rPr lang="en-US" sz="2000" dirty="0" smtClean="0"/>
              <a:t>Competitor offerings</a:t>
            </a:r>
          </a:p>
          <a:p>
            <a:pPr>
              <a:buFont typeface="+mj-lt"/>
              <a:buAutoNum type="arabicPeriod"/>
            </a:pPr>
            <a:r>
              <a:rPr lang="en-US" sz="2000" dirty="0" smtClean="0"/>
              <a:t>The value proposition</a:t>
            </a:r>
          </a:p>
          <a:p>
            <a:pPr>
              <a:buFont typeface="+mj-lt"/>
              <a:buAutoNum type="arabicPeriod"/>
            </a:pPr>
            <a:r>
              <a:rPr lang="en-US" sz="2000" dirty="0" smtClean="0"/>
              <a:t>Market entry strategy</a:t>
            </a:r>
          </a:p>
        </p:txBody>
      </p:sp>
      <p:sp>
        <p:nvSpPr>
          <p:cNvPr id="4" name="Content Placeholder 3"/>
          <p:cNvSpPr>
            <a:spLocks noGrp="1"/>
          </p:cNvSpPr>
          <p:nvPr>
            <p:ph sz="half" idx="2"/>
          </p:nvPr>
        </p:nvSpPr>
        <p:spPr>
          <a:xfrm>
            <a:off x="4800600" y="990600"/>
            <a:ext cx="3962400" cy="5410200"/>
          </a:xfrm>
        </p:spPr>
        <p:txBody>
          <a:bodyPr>
            <a:normAutofit/>
          </a:bodyPr>
          <a:lstStyle/>
          <a:p>
            <a:r>
              <a:rPr lang="en-US" sz="2000" dirty="0" smtClean="0"/>
              <a:t>Market size is a function of</a:t>
            </a:r>
          </a:p>
          <a:p>
            <a:pPr>
              <a:buFont typeface="+mj-lt"/>
              <a:buAutoNum type="arabicPeriod"/>
            </a:pPr>
            <a:r>
              <a:rPr lang="en-US" sz="2000" dirty="0" smtClean="0"/>
              <a:t>The number of current customers</a:t>
            </a:r>
          </a:p>
          <a:p>
            <a:pPr>
              <a:buFont typeface="+mj-lt"/>
              <a:buAutoNum type="arabicPeriod"/>
            </a:pPr>
            <a:r>
              <a:rPr lang="en-US" sz="2000" dirty="0" smtClean="0"/>
              <a:t>The number of potential customers</a:t>
            </a:r>
          </a:p>
          <a:p>
            <a:pPr>
              <a:buFont typeface="+mj-lt"/>
              <a:buAutoNum type="arabicPeriod"/>
            </a:pPr>
            <a:r>
              <a:rPr lang="en-US" sz="2000" dirty="0" smtClean="0"/>
              <a:t>Quantity purchased by customer</a:t>
            </a:r>
          </a:p>
          <a:p>
            <a:endParaRPr lang="en-US" sz="2000" dirty="0" smtClean="0"/>
          </a:p>
          <a:p>
            <a:r>
              <a:rPr lang="en-US" sz="2000" dirty="0" smtClean="0"/>
              <a:t>Market share is a function of</a:t>
            </a:r>
          </a:p>
          <a:p>
            <a:pPr>
              <a:buFont typeface="+mj-lt"/>
              <a:buAutoNum type="arabicPeriod"/>
            </a:pPr>
            <a:r>
              <a:rPr lang="en-US" sz="2000" dirty="0" smtClean="0"/>
              <a:t>The value proposition</a:t>
            </a:r>
          </a:p>
          <a:p>
            <a:pPr>
              <a:buFont typeface="+mj-lt"/>
              <a:buAutoNum type="arabicPeriod"/>
            </a:pPr>
            <a:r>
              <a:rPr lang="en-US" sz="2000" dirty="0" smtClean="0"/>
              <a:t>The business model</a:t>
            </a:r>
          </a:p>
          <a:p>
            <a:pPr>
              <a:buFont typeface="+mj-lt"/>
              <a:buAutoNum type="arabicPeriod"/>
            </a:pPr>
            <a:r>
              <a:rPr lang="en-US" sz="2000" dirty="0" smtClean="0"/>
              <a:t>The rate and cost of customer acquisition</a:t>
            </a:r>
          </a:p>
          <a:p>
            <a:pPr>
              <a:buFont typeface="+mj-lt"/>
              <a:buAutoNum type="arabicPeriod"/>
            </a:pPr>
            <a:r>
              <a:rPr lang="en-US" sz="2000" dirty="0" smtClean="0"/>
              <a:t>The pace and cost of ramping up operations</a:t>
            </a:r>
          </a:p>
          <a:p>
            <a:pPr>
              <a:buFont typeface="+mj-lt"/>
              <a:buAutoNum type="arabicPeriod"/>
            </a:pPr>
            <a:r>
              <a:rPr lang="en-US" sz="2000" dirty="0" smtClean="0"/>
              <a:t>The marketing plan and market entry strategy</a:t>
            </a:r>
          </a:p>
          <a:p>
            <a:endParaRPr lang="en-US"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457200"/>
          </a:xfrm>
        </p:spPr>
        <p:txBody>
          <a:bodyPr/>
          <a:lstStyle/>
          <a:p>
            <a:r>
              <a:rPr lang="en-US" sz="2800" dirty="0" smtClean="0"/>
              <a:t>Cost Drivers</a:t>
            </a:r>
            <a:endParaRPr lang="en-US" sz="2800" dirty="0"/>
          </a:p>
        </p:txBody>
      </p:sp>
      <p:sp>
        <p:nvSpPr>
          <p:cNvPr id="3" name="Content Placeholder 2"/>
          <p:cNvSpPr>
            <a:spLocks noGrp="1"/>
          </p:cNvSpPr>
          <p:nvPr>
            <p:ph sz="half" idx="1"/>
          </p:nvPr>
        </p:nvSpPr>
        <p:spPr>
          <a:xfrm>
            <a:off x="304800" y="762000"/>
            <a:ext cx="4724400" cy="5791200"/>
          </a:xfrm>
        </p:spPr>
        <p:txBody>
          <a:bodyPr>
            <a:normAutofit fontScale="77500" lnSpcReduction="20000"/>
          </a:bodyPr>
          <a:lstStyle/>
          <a:p>
            <a:r>
              <a:rPr lang="en-US" sz="1800" dirty="0" smtClean="0"/>
              <a:t>Cost is a function of</a:t>
            </a:r>
          </a:p>
          <a:p>
            <a:pPr>
              <a:buFont typeface="+mj-lt"/>
              <a:buAutoNum type="arabicPeriod"/>
            </a:pPr>
            <a:r>
              <a:rPr lang="en-US" sz="1800" dirty="0" smtClean="0"/>
              <a:t>Units sold</a:t>
            </a:r>
          </a:p>
          <a:p>
            <a:pPr>
              <a:buFont typeface="+mj-lt"/>
              <a:buAutoNum type="arabicPeriod"/>
            </a:pPr>
            <a:r>
              <a:rPr lang="en-US" sz="1800" dirty="0" smtClean="0"/>
              <a:t>Cost per unit</a:t>
            </a:r>
          </a:p>
          <a:p>
            <a:pPr>
              <a:buFont typeface="+mj-lt"/>
              <a:buAutoNum type="arabicPeriod"/>
            </a:pPr>
            <a:r>
              <a:rPr lang="en-US" sz="1800" dirty="0" smtClean="0"/>
              <a:t>Overhead</a:t>
            </a:r>
          </a:p>
          <a:p>
            <a:pPr>
              <a:buFont typeface="+mj-lt"/>
              <a:buAutoNum type="arabicPeriod"/>
            </a:pPr>
            <a:r>
              <a:rPr lang="en-US" sz="1800" dirty="0" smtClean="0"/>
              <a:t>Financing</a:t>
            </a:r>
          </a:p>
          <a:p>
            <a:pPr>
              <a:buFont typeface="+mj-lt"/>
              <a:buAutoNum type="arabicPeriod"/>
            </a:pPr>
            <a:r>
              <a:rPr lang="en-US" sz="1800" dirty="0" smtClean="0"/>
              <a:t>Seasonality</a:t>
            </a:r>
          </a:p>
          <a:p>
            <a:pPr>
              <a:buFont typeface="+mj-lt"/>
              <a:buAutoNum type="arabicPeriod"/>
            </a:pPr>
            <a:endParaRPr lang="en-US" sz="1800" dirty="0" smtClean="0"/>
          </a:p>
          <a:p>
            <a:r>
              <a:rPr lang="en-US" sz="1800" dirty="0" smtClean="0"/>
              <a:t>Units sold is a function of</a:t>
            </a:r>
          </a:p>
          <a:p>
            <a:pPr>
              <a:buFont typeface="+mj-lt"/>
              <a:buAutoNum type="arabicPeriod"/>
            </a:pPr>
            <a:r>
              <a:rPr lang="en-US" sz="1800" dirty="0" smtClean="0"/>
              <a:t>Market size</a:t>
            </a:r>
          </a:p>
          <a:p>
            <a:pPr>
              <a:buFont typeface="+mj-lt"/>
              <a:buAutoNum type="arabicPeriod"/>
            </a:pPr>
            <a:r>
              <a:rPr lang="en-US" sz="1800" dirty="0" smtClean="0"/>
              <a:t>Market share</a:t>
            </a:r>
          </a:p>
          <a:p>
            <a:pPr>
              <a:buFont typeface="+mj-lt"/>
              <a:buAutoNum type="arabicPeriod"/>
            </a:pPr>
            <a:endParaRPr lang="en-US" sz="1800" dirty="0" smtClean="0"/>
          </a:p>
          <a:p>
            <a:r>
              <a:rPr lang="en-US" sz="1800" dirty="0" smtClean="0"/>
              <a:t>Cost per unit is a function of</a:t>
            </a:r>
          </a:p>
          <a:p>
            <a:pPr>
              <a:buFont typeface="+mj-lt"/>
              <a:buAutoNum type="arabicPeriod"/>
            </a:pPr>
            <a:r>
              <a:rPr lang="en-US" sz="1800" dirty="0" smtClean="0"/>
              <a:t>Variable Costs:  expenses that change in proportion to the activity of a business; in other words, variable cost is the sum of marginal costs</a:t>
            </a:r>
          </a:p>
          <a:p>
            <a:pPr>
              <a:buFont typeface="+mj-lt"/>
              <a:buAutoNum type="arabicPeriod"/>
            </a:pPr>
            <a:r>
              <a:rPr lang="en-US" sz="1800" dirty="0" smtClean="0"/>
              <a:t>Fixed Costs:  business expenses that are not dependent on the level of production or sales; they tend to be time-related, such as salaries or rents being paid per year or month</a:t>
            </a:r>
          </a:p>
          <a:p>
            <a:pPr>
              <a:buFont typeface="+mj-lt"/>
              <a:buAutoNum type="arabicPeriod"/>
            </a:pPr>
            <a:r>
              <a:rPr lang="en-US" sz="1800" dirty="0" smtClean="0"/>
              <a:t>Discretionary Costs:  fixed costs changed easily by management decision such as advertising, repairs and maintenance, and research and development; also called managed costs</a:t>
            </a:r>
          </a:p>
          <a:p>
            <a:pPr>
              <a:buFont typeface="+mj-lt"/>
              <a:buAutoNum type="arabicPeriod"/>
            </a:pPr>
            <a:r>
              <a:rPr lang="en-US" sz="1800" dirty="0" smtClean="0"/>
              <a:t>Step Costs:  costs that are approximately fixed over a small volume range, but are variable over a large volume range</a:t>
            </a:r>
          </a:p>
          <a:p>
            <a:pPr>
              <a:buFont typeface="+mj-lt"/>
              <a:buAutoNum type="arabicPeriod"/>
            </a:pPr>
            <a:r>
              <a:rPr lang="en-US" sz="1800" dirty="0" smtClean="0"/>
              <a:t>Committed Costs:  sunk costs, i.e. past outlays or losses that cannot be altered by current or future actions</a:t>
            </a:r>
          </a:p>
        </p:txBody>
      </p:sp>
      <p:sp>
        <p:nvSpPr>
          <p:cNvPr id="4" name="Content Placeholder 3"/>
          <p:cNvSpPr>
            <a:spLocks noGrp="1"/>
          </p:cNvSpPr>
          <p:nvPr>
            <p:ph sz="half" idx="2"/>
          </p:nvPr>
        </p:nvSpPr>
        <p:spPr>
          <a:xfrm>
            <a:off x="5334000" y="762000"/>
            <a:ext cx="3581400" cy="5791200"/>
          </a:xfrm>
        </p:spPr>
        <p:txBody>
          <a:bodyPr>
            <a:noAutofit/>
          </a:bodyPr>
          <a:lstStyle/>
          <a:p>
            <a:r>
              <a:rPr lang="en-US" sz="1400" dirty="0" smtClean="0"/>
              <a:t>Overhead is a function of</a:t>
            </a:r>
          </a:p>
          <a:p>
            <a:pPr>
              <a:buFont typeface="+mj-lt"/>
              <a:buAutoNum type="arabicPeriod"/>
            </a:pPr>
            <a:r>
              <a:rPr lang="en-US" sz="1400" dirty="0" smtClean="0"/>
              <a:t>Fixed Costs</a:t>
            </a:r>
          </a:p>
          <a:p>
            <a:pPr>
              <a:buFont typeface="+mj-lt"/>
              <a:buAutoNum type="arabicPeriod"/>
            </a:pPr>
            <a:r>
              <a:rPr lang="en-US" sz="1400" dirty="0" smtClean="0"/>
              <a:t>Discretionary Costs</a:t>
            </a:r>
          </a:p>
          <a:p>
            <a:pPr>
              <a:buFont typeface="+mj-lt"/>
              <a:buAutoNum type="arabicPeriod"/>
            </a:pPr>
            <a:r>
              <a:rPr lang="en-US" sz="1400" dirty="0" smtClean="0"/>
              <a:t>Step Costs</a:t>
            </a:r>
          </a:p>
          <a:p>
            <a:pPr>
              <a:buFont typeface="+mj-lt"/>
              <a:buAutoNum type="arabicPeriod"/>
            </a:pPr>
            <a:r>
              <a:rPr lang="en-US" sz="1400" dirty="0" smtClean="0"/>
              <a:t>Committed Costs</a:t>
            </a:r>
          </a:p>
          <a:p>
            <a:pPr>
              <a:buFont typeface="+mj-lt"/>
              <a:buAutoNum type="arabicPeriod"/>
            </a:pPr>
            <a:r>
              <a:rPr lang="en-US" sz="1400" dirty="0" smtClean="0"/>
              <a:t>The cost of ramping up operations</a:t>
            </a:r>
          </a:p>
          <a:p>
            <a:endParaRPr lang="en-US" sz="1400" dirty="0" smtClean="0"/>
          </a:p>
          <a:p>
            <a:r>
              <a:rPr lang="en-US" sz="1400" dirty="0" smtClean="0"/>
              <a:t>Financing is a function of</a:t>
            </a:r>
          </a:p>
          <a:p>
            <a:pPr>
              <a:buFont typeface="+mj-lt"/>
              <a:buAutoNum type="arabicPeriod"/>
            </a:pPr>
            <a:r>
              <a:rPr lang="en-US" sz="1400" dirty="0" smtClean="0"/>
              <a:t>The scale of investment in fixed assets and working capital</a:t>
            </a:r>
          </a:p>
          <a:p>
            <a:pPr>
              <a:buFont typeface="+mj-lt"/>
              <a:buAutoNum type="arabicPeriod"/>
            </a:pPr>
            <a:r>
              <a:rPr lang="en-US" sz="1400" dirty="0" smtClean="0"/>
              <a:t>The degree and terms of equity financing</a:t>
            </a:r>
          </a:p>
          <a:p>
            <a:pPr>
              <a:buFont typeface="+mj-lt"/>
              <a:buAutoNum type="arabicPeriod"/>
            </a:pPr>
            <a:r>
              <a:rPr lang="en-US" sz="1400" dirty="0" smtClean="0"/>
              <a:t>The degree and terms of debt financing</a:t>
            </a:r>
          </a:p>
          <a:p>
            <a:pPr>
              <a:buFont typeface="+mj-lt"/>
              <a:buAutoNum type="arabicPeriod"/>
            </a:pPr>
            <a:endParaRPr lang="en-US" sz="1400" dirty="0" smtClean="0"/>
          </a:p>
          <a:p>
            <a:r>
              <a:rPr lang="en-US" sz="1400" dirty="0" smtClean="0"/>
              <a:t>Seasonality is a function of</a:t>
            </a:r>
          </a:p>
          <a:p>
            <a:pPr>
              <a:buFont typeface="+mj-lt"/>
              <a:buAutoNum type="arabicPeriod"/>
            </a:pPr>
            <a:r>
              <a:rPr lang="en-US" sz="1400" dirty="0" smtClean="0"/>
              <a:t>The sales cycle</a:t>
            </a:r>
          </a:p>
          <a:p>
            <a:pPr>
              <a:buFont typeface="+mj-lt"/>
              <a:buAutoNum type="arabicPeriod"/>
            </a:pPr>
            <a:r>
              <a:rPr lang="en-US" sz="1400" dirty="0" smtClean="0"/>
              <a:t>Demand elasticity</a:t>
            </a:r>
          </a:p>
          <a:p>
            <a:endParaRPr lang="en-US" sz="1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304800"/>
            <a:ext cx="7772400" cy="381000"/>
          </a:xfrm>
        </p:spPr>
        <p:txBody>
          <a:bodyPr/>
          <a:lstStyle/>
          <a:p>
            <a:r>
              <a:rPr lang="en-US" sz="2800" dirty="0" smtClean="0"/>
              <a:t>Examples of Cost Elements</a:t>
            </a:r>
            <a:endParaRPr lang="en-US" sz="2800" dirty="0"/>
          </a:p>
        </p:txBody>
      </p:sp>
      <p:sp>
        <p:nvSpPr>
          <p:cNvPr id="6" name="Content Placeholder 5"/>
          <p:cNvSpPr>
            <a:spLocks noGrp="1"/>
          </p:cNvSpPr>
          <p:nvPr>
            <p:ph sz="half" idx="1"/>
          </p:nvPr>
        </p:nvSpPr>
        <p:spPr>
          <a:xfrm>
            <a:off x="457200" y="762000"/>
            <a:ext cx="4076700" cy="5791200"/>
          </a:xfrm>
        </p:spPr>
        <p:txBody>
          <a:bodyPr>
            <a:normAutofit fontScale="77500" lnSpcReduction="20000"/>
          </a:bodyPr>
          <a:lstStyle/>
          <a:p>
            <a:r>
              <a:rPr lang="en-US" dirty="0" smtClean="0"/>
              <a:t>People</a:t>
            </a:r>
          </a:p>
          <a:p>
            <a:pPr lvl="1"/>
            <a:r>
              <a:rPr lang="en-US" dirty="0" smtClean="0"/>
              <a:t>Managers</a:t>
            </a:r>
          </a:p>
          <a:p>
            <a:pPr lvl="1"/>
            <a:r>
              <a:rPr lang="en-US" dirty="0" smtClean="0"/>
              <a:t>Researchers</a:t>
            </a:r>
          </a:p>
          <a:p>
            <a:pPr lvl="1"/>
            <a:r>
              <a:rPr lang="en-US" dirty="0" smtClean="0"/>
              <a:t>Clerical and support</a:t>
            </a:r>
          </a:p>
          <a:p>
            <a:pPr lvl="1"/>
            <a:r>
              <a:rPr lang="en-US" dirty="0" smtClean="0"/>
              <a:t>Operations and production</a:t>
            </a:r>
          </a:p>
          <a:p>
            <a:pPr lvl="1"/>
            <a:r>
              <a:rPr lang="en-US" dirty="0" smtClean="0"/>
              <a:t>Marketing and sales</a:t>
            </a:r>
          </a:p>
          <a:p>
            <a:r>
              <a:rPr lang="en-US" dirty="0" smtClean="0"/>
              <a:t>Administrative</a:t>
            </a:r>
          </a:p>
          <a:p>
            <a:pPr lvl="1"/>
            <a:r>
              <a:rPr lang="en-US" dirty="0" smtClean="0"/>
              <a:t>Rent for facilities</a:t>
            </a:r>
          </a:p>
          <a:p>
            <a:pPr lvl="1"/>
            <a:r>
              <a:rPr lang="en-US" dirty="0" smtClean="0"/>
              <a:t>Telephone</a:t>
            </a:r>
          </a:p>
          <a:p>
            <a:pPr lvl="1"/>
            <a:r>
              <a:rPr lang="en-US" dirty="0" smtClean="0"/>
              <a:t>Utilities </a:t>
            </a:r>
          </a:p>
          <a:p>
            <a:pPr lvl="1"/>
            <a:r>
              <a:rPr lang="en-US" dirty="0" smtClean="0"/>
              <a:t>Office supplies</a:t>
            </a:r>
          </a:p>
          <a:p>
            <a:pPr lvl="1"/>
            <a:r>
              <a:rPr lang="en-US" dirty="0" smtClean="0"/>
              <a:t>Insurance</a:t>
            </a:r>
          </a:p>
          <a:p>
            <a:pPr lvl="1"/>
            <a:r>
              <a:rPr lang="en-US" dirty="0" smtClean="0"/>
              <a:t>Accounting and legal</a:t>
            </a:r>
          </a:p>
          <a:p>
            <a:pPr lvl="1"/>
            <a:r>
              <a:rPr lang="en-US" dirty="0" smtClean="0"/>
              <a:t>Consulting </a:t>
            </a:r>
          </a:p>
          <a:p>
            <a:r>
              <a:rPr lang="en-US" dirty="0" smtClean="0"/>
              <a:t>Sales and Marketing</a:t>
            </a:r>
          </a:p>
          <a:p>
            <a:pPr lvl="1"/>
            <a:r>
              <a:rPr lang="en-US" dirty="0" smtClean="0"/>
              <a:t>Travel</a:t>
            </a:r>
          </a:p>
          <a:p>
            <a:pPr lvl="1"/>
            <a:r>
              <a:rPr lang="en-US" dirty="0" smtClean="0"/>
              <a:t>Conventions</a:t>
            </a:r>
          </a:p>
          <a:p>
            <a:pPr lvl="1"/>
            <a:r>
              <a:rPr lang="en-US" dirty="0" smtClean="0"/>
              <a:t>Brochures</a:t>
            </a:r>
          </a:p>
          <a:p>
            <a:pPr lvl="1"/>
            <a:r>
              <a:rPr lang="en-US" dirty="0" smtClean="0"/>
              <a:t>Advertising </a:t>
            </a:r>
          </a:p>
        </p:txBody>
      </p:sp>
      <p:sp>
        <p:nvSpPr>
          <p:cNvPr id="7" name="Content Placeholder 6"/>
          <p:cNvSpPr>
            <a:spLocks noGrp="1"/>
          </p:cNvSpPr>
          <p:nvPr>
            <p:ph sz="half" idx="2"/>
          </p:nvPr>
        </p:nvSpPr>
        <p:spPr>
          <a:xfrm>
            <a:off x="4343400" y="762000"/>
            <a:ext cx="4419600" cy="5791200"/>
          </a:xfrm>
        </p:spPr>
        <p:txBody>
          <a:bodyPr>
            <a:normAutofit fontScale="77500" lnSpcReduction="20000"/>
          </a:bodyPr>
          <a:lstStyle/>
          <a:p>
            <a:r>
              <a:rPr lang="en-US" dirty="0" smtClean="0"/>
              <a:t>Operations and Research</a:t>
            </a:r>
          </a:p>
          <a:p>
            <a:pPr lvl="1"/>
            <a:r>
              <a:rPr lang="en-US" dirty="0" smtClean="0"/>
              <a:t>Lab supplies</a:t>
            </a:r>
          </a:p>
          <a:p>
            <a:pPr lvl="1"/>
            <a:r>
              <a:rPr lang="en-US" dirty="0" smtClean="0"/>
              <a:t>Production supplies</a:t>
            </a:r>
          </a:p>
          <a:p>
            <a:pPr lvl="1"/>
            <a:r>
              <a:rPr lang="en-US" dirty="0" smtClean="0"/>
              <a:t>Prototypes and samples</a:t>
            </a:r>
          </a:p>
          <a:p>
            <a:pPr lvl="1"/>
            <a:r>
              <a:rPr lang="en-US" dirty="0" smtClean="0"/>
              <a:t>External testing </a:t>
            </a:r>
          </a:p>
          <a:p>
            <a:pPr lvl="1"/>
            <a:r>
              <a:rPr lang="en-US" dirty="0" smtClean="0"/>
              <a:t>Equipment repairs and maintenance</a:t>
            </a:r>
          </a:p>
          <a:p>
            <a:pPr lvl="1"/>
            <a:r>
              <a:rPr lang="en-US" dirty="0" smtClean="0"/>
              <a:t>Depreciation </a:t>
            </a:r>
          </a:p>
          <a:p>
            <a:r>
              <a:rPr lang="en-US" dirty="0" smtClean="0"/>
              <a:t>Distribution</a:t>
            </a:r>
          </a:p>
          <a:p>
            <a:pPr lvl="1"/>
            <a:r>
              <a:rPr lang="en-US" dirty="0" smtClean="0"/>
              <a:t>Order fulfillment</a:t>
            </a:r>
          </a:p>
          <a:p>
            <a:pPr lvl="1"/>
            <a:r>
              <a:rPr lang="en-US" dirty="0" smtClean="0"/>
              <a:t>Billing </a:t>
            </a:r>
          </a:p>
          <a:p>
            <a:pPr lvl="1"/>
            <a:r>
              <a:rPr lang="en-US" dirty="0" smtClean="0"/>
              <a:t>Shipping</a:t>
            </a:r>
          </a:p>
          <a:p>
            <a:pPr lvl="1"/>
            <a:r>
              <a:rPr lang="en-US" dirty="0" smtClean="0"/>
              <a:t>Packaging </a:t>
            </a:r>
          </a:p>
          <a:p>
            <a:r>
              <a:rPr lang="en-US" dirty="0" smtClean="0"/>
              <a:t>Initial Investment</a:t>
            </a:r>
          </a:p>
          <a:p>
            <a:pPr lvl="1"/>
            <a:r>
              <a:rPr lang="en-US" dirty="0" smtClean="0"/>
              <a:t>Fixed assets (e.g. production equipment, research equipment, office computers and equipment, distribution vehicles)</a:t>
            </a:r>
          </a:p>
          <a:p>
            <a:pPr lvl="1"/>
            <a:r>
              <a:rPr lang="en-US" dirty="0" smtClean="0"/>
              <a:t>Working capital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1447800"/>
            <a:ext cx="7772400" cy="1295400"/>
          </a:xfrm>
        </p:spPr>
        <p:txBody>
          <a:bodyPr/>
          <a:lstStyle/>
          <a:p>
            <a:r>
              <a:rPr lang="en-US" sz="4400" dirty="0" smtClean="0"/>
              <a:t>Appendix:</a:t>
            </a:r>
            <a:br>
              <a:rPr lang="en-US" sz="4400" dirty="0" smtClean="0"/>
            </a:br>
            <a:r>
              <a:rPr lang="en-US" sz="4400" dirty="0" smtClean="0"/>
              <a:t>Crossing </a:t>
            </a:r>
            <a:r>
              <a:rPr lang="en-US" sz="4400" dirty="0" smtClean="0"/>
              <a:t>the Chasm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0F374996-8BA2-46E2-8B98-66F9F43C27FB}" type="slidenum">
              <a:rPr lang="en-US">
                <a:solidFill>
                  <a:srgbClr val="000000"/>
                </a:solidFill>
              </a:rPr>
              <a:pPr/>
              <a:t>54</a:t>
            </a:fld>
            <a:endParaRPr lang="en-US" dirty="0">
              <a:solidFill>
                <a:srgbClr val="000000"/>
              </a:solidFill>
            </a:endParaRPr>
          </a:p>
        </p:txBody>
      </p:sp>
      <p:sp>
        <p:nvSpPr>
          <p:cNvPr id="428034" name="Rectangle 2"/>
          <p:cNvSpPr>
            <a:spLocks noGrp="1" noChangeArrowheads="1"/>
          </p:cNvSpPr>
          <p:nvPr>
            <p:ph type="title"/>
          </p:nvPr>
        </p:nvSpPr>
        <p:spPr>
          <a:xfrm>
            <a:off x="457200" y="274638"/>
            <a:ext cx="8229600" cy="411162"/>
          </a:xfrm>
        </p:spPr>
        <p:txBody>
          <a:bodyPr/>
          <a:lstStyle/>
          <a:p>
            <a:r>
              <a:rPr lang="en-US" dirty="0" smtClean="0"/>
              <a:t>Five Factors of Innovation</a:t>
            </a:r>
            <a:endParaRPr lang="en-US" dirty="0"/>
          </a:p>
        </p:txBody>
      </p:sp>
      <p:sp>
        <p:nvSpPr>
          <p:cNvPr id="428035" name="Rectangle 3"/>
          <p:cNvSpPr>
            <a:spLocks noGrp="1" noChangeArrowheads="1"/>
          </p:cNvSpPr>
          <p:nvPr>
            <p:ph type="body" idx="1"/>
          </p:nvPr>
        </p:nvSpPr>
        <p:spPr>
          <a:xfrm>
            <a:off x="152400" y="914400"/>
            <a:ext cx="5029200" cy="2971800"/>
          </a:xfrm>
        </p:spPr>
        <p:txBody>
          <a:bodyPr>
            <a:noAutofit/>
          </a:bodyPr>
          <a:lstStyle/>
          <a:p>
            <a:pPr marL="396875" indent="-396875">
              <a:lnSpc>
                <a:spcPct val="120000"/>
              </a:lnSpc>
              <a:buFont typeface="+mj-lt"/>
              <a:buAutoNum type="arabicPeriod"/>
              <a:tabLst>
                <a:tab pos="396875" algn="l"/>
              </a:tabLst>
            </a:pPr>
            <a:r>
              <a:rPr lang="en-US" sz="1300" b="1" dirty="0" smtClean="0"/>
              <a:t>Relative Advantage</a:t>
            </a:r>
            <a:r>
              <a:rPr lang="en-US" sz="1300" dirty="0" smtClean="0"/>
              <a:t>:  The degree to which an innovation is perceived as being better than the idea it supersedes.  This advantage may be economic (e.g. greater productivity, lower price), social (e.g. offers prestige for the user), or some other benefit.  In short, if the product offers a perceived advantage over the existing alternative (for at least some portion of the population), it should diffuse more rapidly than if it does not.  Both perceived and actual benefits will contribute to relative advantage.</a:t>
            </a:r>
          </a:p>
          <a:p>
            <a:pPr marL="396875" indent="-396875">
              <a:lnSpc>
                <a:spcPct val="120000"/>
              </a:lnSpc>
              <a:buFont typeface="+mj-lt"/>
              <a:buAutoNum type="arabicPeriod"/>
              <a:tabLst>
                <a:tab pos="396875" algn="l"/>
              </a:tabLst>
            </a:pPr>
            <a:r>
              <a:rPr lang="en-US" sz="1300" b="1" dirty="0" smtClean="0"/>
              <a:t>Compatibility</a:t>
            </a:r>
            <a:r>
              <a:rPr lang="en-US" sz="1300" dirty="0" smtClean="0"/>
              <a:t>:  The degree to which an innovation is perceived as consistent with existing values and experiences of the potential adopter.  If a new product in compatible with exiting concepts, habits, and experiences, adoption should be faster that if it is not.</a:t>
            </a:r>
          </a:p>
        </p:txBody>
      </p:sp>
      <p:sp>
        <p:nvSpPr>
          <p:cNvPr id="428036" name="Text Box 4"/>
          <p:cNvSpPr txBox="1">
            <a:spLocks noChangeArrowheads="1"/>
          </p:cNvSpPr>
          <p:nvPr/>
        </p:nvSpPr>
        <p:spPr bwMode="auto">
          <a:xfrm>
            <a:off x="4953000" y="6477000"/>
            <a:ext cx="3429000" cy="215444"/>
          </a:xfrm>
          <a:prstGeom prst="rect">
            <a:avLst/>
          </a:prstGeom>
          <a:noFill/>
          <a:ln w="9525">
            <a:noFill/>
            <a:miter lim="800000"/>
            <a:headEnd/>
            <a:tailEnd/>
          </a:ln>
          <a:effectLst/>
        </p:spPr>
        <p:txBody>
          <a:bodyPr wrap="square">
            <a:spAutoFit/>
          </a:bodyPr>
          <a:lstStyle/>
          <a:p>
            <a:pPr eaLnBrk="1" hangingPunct="1">
              <a:spcBef>
                <a:spcPct val="50000"/>
              </a:spcBef>
            </a:pPr>
            <a:r>
              <a:rPr lang="en-US" sz="800" dirty="0" smtClean="0">
                <a:solidFill>
                  <a:srgbClr val="000000"/>
                </a:solidFill>
              </a:rPr>
              <a:t>Everett Rogers, </a:t>
            </a:r>
            <a:r>
              <a:rPr lang="en-US" sz="800" i="1" dirty="0" smtClean="0">
                <a:solidFill>
                  <a:srgbClr val="000000"/>
                </a:solidFill>
              </a:rPr>
              <a:t>Diffusion of Innovations, 5</a:t>
            </a:r>
            <a:r>
              <a:rPr lang="en-US" sz="800" i="1" baseline="30000" dirty="0" smtClean="0">
                <a:solidFill>
                  <a:srgbClr val="000000"/>
                </a:solidFill>
              </a:rPr>
              <a:t>th</a:t>
            </a:r>
            <a:r>
              <a:rPr lang="en-US" sz="800" i="1" dirty="0" smtClean="0">
                <a:solidFill>
                  <a:srgbClr val="000000"/>
                </a:solidFill>
              </a:rPr>
              <a:t> ed. </a:t>
            </a:r>
            <a:r>
              <a:rPr lang="en-US" sz="800" dirty="0" smtClean="0">
                <a:solidFill>
                  <a:srgbClr val="000000"/>
                </a:solidFill>
              </a:rPr>
              <a:t>(Free</a:t>
            </a:r>
            <a:r>
              <a:rPr lang="en-US" sz="800" i="1" dirty="0" smtClean="0">
                <a:solidFill>
                  <a:srgbClr val="000000"/>
                </a:solidFill>
              </a:rPr>
              <a:t> </a:t>
            </a:r>
            <a:r>
              <a:rPr lang="en-US" sz="800" dirty="0" smtClean="0">
                <a:solidFill>
                  <a:srgbClr val="000000"/>
                </a:solidFill>
              </a:rPr>
              <a:t>Press</a:t>
            </a:r>
            <a:r>
              <a:rPr lang="en-US" sz="800" dirty="0">
                <a:solidFill>
                  <a:srgbClr val="000000"/>
                </a:solidFill>
              </a:rPr>
              <a:t>: </a:t>
            </a:r>
            <a:r>
              <a:rPr lang="en-US" sz="800" dirty="0" smtClean="0">
                <a:solidFill>
                  <a:srgbClr val="000000"/>
                </a:solidFill>
              </a:rPr>
              <a:t>2003).</a:t>
            </a:r>
            <a:endParaRPr lang="en-US" sz="800" dirty="0">
              <a:solidFill>
                <a:srgbClr val="00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5148470" y="838200"/>
            <a:ext cx="3826565" cy="2667000"/>
          </a:xfrm>
          <a:prstGeom prst="rect">
            <a:avLst/>
          </a:prstGeom>
          <a:noFill/>
          <a:ln w="9525">
            <a:noFill/>
            <a:miter lim="800000"/>
            <a:headEnd/>
            <a:tailEnd/>
          </a:ln>
        </p:spPr>
      </p:pic>
      <p:sp>
        <p:nvSpPr>
          <p:cNvPr id="7" name="Rectangle 3"/>
          <p:cNvSpPr txBox="1">
            <a:spLocks noChangeArrowheads="1"/>
          </p:cNvSpPr>
          <p:nvPr/>
        </p:nvSpPr>
        <p:spPr bwMode="auto">
          <a:xfrm>
            <a:off x="152400" y="4343400"/>
            <a:ext cx="8686800" cy="2362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96875" indent="-396875" eaLnBrk="1" hangingPunct="1">
              <a:lnSpc>
                <a:spcPct val="120000"/>
              </a:lnSpc>
              <a:spcBef>
                <a:spcPct val="20000"/>
              </a:spcBef>
              <a:buFont typeface="+mj-lt"/>
              <a:buAutoNum type="arabicPeriod" startAt="3"/>
              <a:tabLst>
                <a:tab pos="396875" algn="l"/>
              </a:tabLst>
              <a:defRPr/>
            </a:pPr>
            <a:r>
              <a:rPr lang="en-US" sz="1300" b="1" kern="0" dirty="0" smtClean="0">
                <a:solidFill>
                  <a:srgbClr val="000000"/>
                </a:solidFill>
                <a:latin typeface="Arial"/>
              </a:rPr>
              <a:t>Complexity</a:t>
            </a:r>
            <a:r>
              <a:rPr lang="en-US" sz="1300" kern="0" dirty="0" smtClean="0">
                <a:solidFill>
                  <a:srgbClr val="000000"/>
                </a:solidFill>
                <a:latin typeface="Arial"/>
              </a:rPr>
              <a:t>:  The degree to which an innovation is perceived as relatively difficult to understand and use.  Do consumers “get it?”  The easier an innovation is to understand and use, the faster and broader the adoption.</a:t>
            </a:r>
          </a:p>
          <a:p>
            <a:pPr marL="396875" indent="-396875" eaLnBrk="1" hangingPunct="1">
              <a:lnSpc>
                <a:spcPct val="120000"/>
              </a:lnSpc>
              <a:spcBef>
                <a:spcPct val="20000"/>
              </a:spcBef>
              <a:buFont typeface="+mj-lt"/>
              <a:buAutoNum type="arabicPeriod" startAt="3"/>
              <a:tabLst>
                <a:tab pos="396875" algn="l"/>
              </a:tabLst>
              <a:defRPr/>
            </a:pPr>
            <a:r>
              <a:rPr lang="en-US" sz="1300" b="1" kern="0" dirty="0" err="1" smtClean="0">
                <a:solidFill>
                  <a:srgbClr val="000000"/>
                </a:solidFill>
                <a:latin typeface="Arial"/>
              </a:rPr>
              <a:t>Trialability</a:t>
            </a:r>
            <a:r>
              <a:rPr lang="en-US" sz="1300" kern="0" dirty="0" smtClean="0">
                <a:solidFill>
                  <a:srgbClr val="000000"/>
                </a:solidFill>
                <a:latin typeface="Arial"/>
              </a:rPr>
              <a:t>:  The degree to which an innovation may be experimented with on a limited basis.  Can consumers try the product before committing to purchase?  If so, adoption will be enhanced.  Note that trial ability may be more important for early adopters, as early adopters will have fewer reference customers from which to gain product data.</a:t>
            </a:r>
          </a:p>
          <a:p>
            <a:pPr marL="396875" indent="-396875" eaLnBrk="1" hangingPunct="1">
              <a:lnSpc>
                <a:spcPct val="120000"/>
              </a:lnSpc>
              <a:spcBef>
                <a:spcPct val="20000"/>
              </a:spcBef>
              <a:buFont typeface="+mj-lt"/>
              <a:buAutoNum type="arabicPeriod" startAt="3"/>
              <a:tabLst>
                <a:tab pos="396875" algn="l"/>
              </a:tabLst>
              <a:defRPr/>
            </a:pPr>
            <a:r>
              <a:rPr lang="en-US" sz="1300" b="1" kern="0" dirty="0" err="1" smtClean="0">
                <a:solidFill>
                  <a:srgbClr val="000000"/>
                </a:solidFill>
                <a:latin typeface="Arial"/>
              </a:rPr>
              <a:t>Observability</a:t>
            </a:r>
            <a:r>
              <a:rPr lang="en-US" sz="1300" kern="0" dirty="0" smtClean="0">
                <a:solidFill>
                  <a:srgbClr val="000000"/>
                </a:solidFill>
                <a:latin typeface="Arial"/>
              </a:rPr>
              <a:t>:  The degree to which the results of an innovation are visible to others.  For most products, the greater the </a:t>
            </a:r>
            <a:r>
              <a:rPr lang="en-US" sz="1300" kern="0" dirty="0" err="1" smtClean="0">
                <a:solidFill>
                  <a:srgbClr val="000000"/>
                </a:solidFill>
                <a:latin typeface="Arial"/>
              </a:rPr>
              <a:t>observability</a:t>
            </a:r>
            <a:r>
              <a:rPr lang="en-US" sz="1300" kern="0" dirty="0" smtClean="0">
                <a:solidFill>
                  <a:srgbClr val="000000"/>
                </a:solidFill>
                <a:latin typeface="Arial"/>
              </a:rPr>
              <a:t>, the faster the rate of product adoption.</a:t>
            </a:r>
            <a:endParaRPr lang="en-US" sz="1300" kern="0" dirty="0">
              <a:solidFill>
                <a:srgbClr val="000000"/>
              </a:solidFill>
              <a:latin typeface="Arial"/>
            </a:endParaRPr>
          </a:p>
        </p:txBody>
      </p:sp>
      <p:sp>
        <p:nvSpPr>
          <p:cNvPr id="8" name="TextBox 7"/>
          <p:cNvSpPr txBox="1"/>
          <p:nvPr/>
        </p:nvSpPr>
        <p:spPr>
          <a:xfrm>
            <a:off x="5181600" y="3429000"/>
            <a:ext cx="3810000" cy="507831"/>
          </a:xfrm>
          <a:prstGeom prst="rect">
            <a:avLst/>
          </a:prstGeom>
          <a:noFill/>
        </p:spPr>
        <p:txBody>
          <a:bodyPr wrap="square" rtlCol="0">
            <a:spAutoFit/>
          </a:bodyPr>
          <a:lstStyle/>
          <a:p>
            <a:pPr eaLnBrk="1" hangingPunct="1"/>
            <a:r>
              <a:rPr lang="en-US" sz="900" dirty="0" smtClean="0">
                <a:solidFill>
                  <a:srgbClr val="000000"/>
                </a:solidFill>
              </a:rPr>
              <a:t>The diffusion of innovations according to Rogers. With successive groups of consumers adopting the new technology (shown in blue), its market share (yellow) will eventually reach the saturation level.</a:t>
            </a:r>
            <a:endParaRPr lang="en-US" sz="900" dirty="0">
              <a:solidFill>
                <a:srgbClr val="00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304800" y="228600"/>
            <a:ext cx="4114800" cy="685800"/>
          </a:xfrm>
        </p:spPr>
        <p:txBody>
          <a:bodyPr/>
          <a:lstStyle/>
          <a:p>
            <a:r>
              <a:rPr lang="en-US" sz="2800" dirty="0"/>
              <a:t>Adoption of Innovative Products</a:t>
            </a:r>
          </a:p>
        </p:txBody>
      </p:sp>
      <p:sp>
        <p:nvSpPr>
          <p:cNvPr id="294915" name="Rectangle 3"/>
          <p:cNvSpPr>
            <a:spLocks noGrp="1" noChangeArrowheads="1"/>
          </p:cNvSpPr>
          <p:nvPr>
            <p:ph type="body" idx="1"/>
          </p:nvPr>
        </p:nvSpPr>
        <p:spPr>
          <a:xfrm>
            <a:off x="304800" y="1066800"/>
            <a:ext cx="4038600" cy="5334000"/>
          </a:xfrm>
        </p:spPr>
        <p:txBody>
          <a:bodyPr>
            <a:normAutofit fontScale="92500" lnSpcReduction="10000"/>
          </a:bodyPr>
          <a:lstStyle/>
          <a:p>
            <a:r>
              <a:rPr lang="en-US" sz="2000" dirty="0"/>
              <a:t>People differ greatly in their readiness to try new products. In each product area, there are “consumption pioneers” and early adopters. Other individuals adopt new products much later. People can be classified into adopter categories. After a slow start, an increasing number of people adopt the new product. The number of adopters reaches a peak and then drops off as fewer non-adopters remain. Innovators are defined as the first 2.5 percent of the buyers to adopt a new idea (those beyond two standard deviations from mean adoption time); the early adopters are the next 13.5 percent (between one and two standard deviations); and so forth. </a:t>
            </a:r>
          </a:p>
        </p:txBody>
      </p:sp>
      <p:pic>
        <p:nvPicPr>
          <p:cNvPr id="294916" name="Picture 4"/>
          <p:cNvPicPr>
            <a:picLocks noChangeAspect="1" noChangeArrowheads="1"/>
          </p:cNvPicPr>
          <p:nvPr/>
        </p:nvPicPr>
        <p:blipFill>
          <a:blip r:embed="rId2" cstate="print"/>
          <a:srcRect/>
          <a:stretch>
            <a:fillRect/>
          </a:stretch>
        </p:blipFill>
        <p:spPr bwMode="auto">
          <a:xfrm>
            <a:off x="4724400" y="4419600"/>
            <a:ext cx="3729038" cy="2149475"/>
          </a:xfrm>
          <a:prstGeom prst="rect">
            <a:avLst/>
          </a:prstGeom>
          <a:noFill/>
          <a:ln w="9525">
            <a:noFill/>
            <a:miter lim="800000"/>
            <a:headEnd/>
            <a:tailEnd/>
          </a:ln>
          <a:effectLst/>
        </p:spPr>
      </p:pic>
      <p:sp>
        <p:nvSpPr>
          <p:cNvPr id="294918" name="Text Box 6"/>
          <p:cNvSpPr txBox="1">
            <a:spLocks noChangeArrowheads="1"/>
          </p:cNvSpPr>
          <p:nvPr/>
        </p:nvSpPr>
        <p:spPr bwMode="auto">
          <a:xfrm>
            <a:off x="4648200" y="228600"/>
            <a:ext cx="4191000" cy="4003675"/>
          </a:xfrm>
          <a:prstGeom prst="rect">
            <a:avLst/>
          </a:prstGeom>
          <a:noFill/>
          <a:ln w="9525">
            <a:noFill/>
            <a:miter lim="800000"/>
            <a:headEnd/>
            <a:tailEnd/>
          </a:ln>
          <a:effectLst/>
        </p:spPr>
        <p:txBody>
          <a:bodyPr>
            <a:spAutoFit/>
          </a:bodyPr>
          <a:lstStyle/>
          <a:p>
            <a:r>
              <a:rPr lang="en-US" sz="1600">
                <a:solidFill>
                  <a:srgbClr val="000000"/>
                </a:solidFill>
                <a:latin typeface="Times New Roman" pitchFamily="18" charset="0"/>
              </a:rPr>
              <a:t>Looking at adoption of high tech innovation, the focus is on adopter categories:</a:t>
            </a:r>
          </a:p>
          <a:p>
            <a:pPr lvl="1"/>
            <a:r>
              <a:rPr lang="en-US" sz="1600">
                <a:solidFill>
                  <a:srgbClr val="000000"/>
                </a:solidFill>
                <a:latin typeface="Times New Roman" pitchFamily="18" charset="0"/>
              </a:rPr>
              <a:t>innovators 2.5% </a:t>
            </a:r>
          </a:p>
          <a:p>
            <a:pPr lvl="1"/>
            <a:r>
              <a:rPr lang="en-US" sz="1600">
                <a:solidFill>
                  <a:srgbClr val="000000"/>
                </a:solidFill>
                <a:latin typeface="Times New Roman" pitchFamily="18" charset="0"/>
              </a:rPr>
              <a:t>early adopters 13.5% </a:t>
            </a:r>
          </a:p>
          <a:p>
            <a:pPr lvl="1"/>
            <a:r>
              <a:rPr lang="en-US" sz="1600">
                <a:solidFill>
                  <a:srgbClr val="000000"/>
                </a:solidFill>
                <a:latin typeface="Times New Roman" pitchFamily="18" charset="0"/>
              </a:rPr>
              <a:t>early majority 34% </a:t>
            </a:r>
          </a:p>
          <a:p>
            <a:pPr lvl="1"/>
            <a:r>
              <a:rPr lang="en-US" sz="1600">
                <a:solidFill>
                  <a:srgbClr val="000000"/>
                </a:solidFill>
                <a:latin typeface="Times New Roman" pitchFamily="18" charset="0"/>
              </a:rPr>
              <a:t>late majority 34% </a:t>
            </a:r>
          </a:p>
          <a:p>
            <a:pPr lvl="1"/>
            <a:r>
              <a:rPr lang="en-US" sz="1600">
                <a:solidFill>
                  <a:srgbClr val="000000"/>
                </a:solidFill>
                <a:latin typeface="Times New Roman" pitchFamily="18" charset="0"/>
              </a:rPr>
              <a:t>laggards 16% </a:t>
            </a:r>
          </a:p>
          <a:p>
            <a:r>
              <a:rPr lang="en-US" sz="1600">
                <a:solidFill>
                  <a:srgbClr val="000000"/>
                </a:solidFill>
                <a:latin typeface="Times New Roman" pitchFamily="18" charset="0"/>
              </a:rPr>
              <a:t>Moore's key insight is that the groups adopt innovations for different reasons. Early adopters are technology enthusiasts looking for a radical shift, where the early majority want a "productivity improvement". The latter group want a whole product, where the earlier group only needs the core product, and has the technical competence, and financial resources to make the rest themselves.</a:t>
            </a:r>
          </a:p>
        </p:txBody>
      </p:sp>
      <p:sp>
        <p:nvSpPr>
          <p:cNvPr id="294919" name="Text Box 7"/>
          <p:cNvSpPr txBox="1">
            <a:spLocks noChangeArrowheads="1"/>
          </p:cNvSpPr>
          <p:nvPr/>
        </p:nvSpPr>
        <p:spPr bwMode="auto">
          <a:xfrm>
            <a:off x="1295400" y="6248400"/>
            <a:ext cx="3200400" cy="214313"/>
          </a:xfrm>
          <a:prstGeom prst="rect">
            <a:avLst/>
          </a:prstGeom>
          <a:noFill/>
          <a:ln w="9525">
            <a:noFill/>
            <a:miter lim="800000"/>
            <a:headEnd/>
            <a:tailEnd/>
          </a:ln>
          <a:effectLst/>
        </p:spPr>
        <p:txBody>
          <a:bodyPr>
            <a:spAutoFit/>
          </a:bodyPr>
          <a:lstStyle/>
          <a:p>
            <a:pPr>
              <a:spcBef>
                <a:spcPct val="50000"/>
              </a:spcBef>
            </a:pPr>
            <a:r>
              <a:rPr lang="en-US" sz="800">
                <a:solidFill>
                  <a:srgbClr val="000000"/>
                </a:solidFill>
                <a:latin typeface="Times New Roman" pitchFamily="18" charset="0"/>
              </a:rPr>
              <a:t>Gary Armstrong and Philip Kotler, </a:t>
            </a:r>
            <a:r>
              <a:rPr lang="en-US" sz="800" i="1">
                <a:solidFill>
                  <a:srgbClr val="000000"/>
                </a:solidFill>
                <a:latin typeface="Times New Roman" pitchFamily="18" charset="0"/>
              </a:rPr>
              <a:t>Marketing</a:t>
            </a:r>
            <a:r>
              <a:rPr lang="en-US" sz="800">
                <a:solidFill>
                  <a:srgbClr val="000000"/>
                </a:solidFill>
                <a:latin typeface="Times New Roman" pitchFamily="18" charset="0"/>
              </a:rPr>
              <a:t> (Prentice Hall: 2000).</a:t>
            </a:r>
          </a:p>
        </p:txBody>
      </p:sp>
      <p:sp>
        <p:nvSpPr>
          <p:cNvPr id="294920" name="Text Box 8"/>
          <p:cNvSpPr txBox="1">
            <a:spLocks noChangeArrowheads="1"/>
          </p:cNvSpPr>
          <p:nvPr/>
        </p:nvSpPr>
        <p:spPr bwMode="auto">
          <a:xfrm>
            <a:off x="6858000" y="4114800"/>
            <a:ext cx="2133600" cy="214313"/>
          </a:xfrm>
          <a:prstGeom prst="rect">
            <a:avLst/>
          </a:prstGeom>
          <a:noFill/>
          <a:ln w="9525">
            <a:noFill/>
            <a:miter lim="800000"/>
            <a:headEnd/>
            <a:tailEnd/>
          </a:ln>
          <a:effectLst/>
        </p:spPr>
        <p:txBody>
          <a:bodyPr>
            <a:spAutoFit/>
          </a:bodyPr>
          <a:lstStyle/>
          <a:p>
            <a:pPr>
              <a:spcBef>
                <a:spcPct val="50000"/>
              </a:spcBef>
            </a:pPr>
            <a:r>
              <a:rPr lang="en-US" sz="800">
                <a:solidFill>
                  <a:srgbClr val="000000"/>
                </a:solidFill>
                <a:latin typeface="Times New Roman" pitchFamily="18" charset="0"/>
              </a:rPr>
              <a:t>http://en.wikipedia.org/wiki/Geoffrey_Moore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609600" y="152400"/>
            <a:ext cx="7772400" cy="457200"/>
          </a:xfrm>
        </p:spPr>
        <p:txBody>
          <a:bodyPr/>
          <a:lstStyle/>
          <a:p>
            <a:r>
              <a:rPr lang="en-US" sz="2400"/>
              <a:t>Categories of Adopters</a:t>
            </a:r>
          </a:p>
        </p:txBody>
      </p:sp>
      <p:sp>
        <p:nvSpPr>
          <p:cNvPr id="309251" name="Rectangle 3"/>
          <p:cNvSpPr>
            <a:spLocks noGrp="1" noChangeArrowheads="1"/>
          </p:cNvSpPr>
          <p:nvPr>
            <p:ph type="body" idx="1"/>
          </p:nvPr>
        </p:nvSpPr>
        <p:spPr>
          <a:xfrm>
            <a:off x="152400" y="609600"/>
            <a:ext cx="8839200" cy="6019800"/>
          </a:xfrm>
        </p:spPr>
        <p:txBody>
          <a:bodyPr>
            <a:normAutofit fontScale="92500" lnSpcReduction="10000"/>
          </a:bodyPr>
          <a:lstStyle/>
          <a:p>
            <a:r>
              <a:rPr lang="en-US" sz="1600" dirty="0"/>
              <a:t>Innovators</a:t>
            </a:r>
          </a:p>
          <a:p>
            <a:pPr lvl="1"/>
            <a:r>
              <a:rPr lang="en-US" sz="1400" dirty="0"/>
              <a:t>Composed of technology enthusiasts, people who appreciate technology for its own sake and are motivated by the idea of being a change agent in their reference group</a:t>
            </a:r>
          </a:p>
          <a:p>
            <a:pPr lvl="1"/>
            <a:r>
              <a:rPr lang="en-US" sz="1400" dirty="0"/>
              <a:t>They are willing to tolerate initial glitches and problems and are willing to develop makeshift solutions to such problems</a:t>
            </a:r>
          </a:p>
          <a:p>
            <a:pPr lvl="1"/>
            <a:r>
              <a:rPr lang="en-US" sz="1400" dirty="0"/>
              <a:t>They generally want low pricing in return for alpha and beta testing new products, and they have no money</a:t>
            </a:r>
          </a:p>
          <a:p>
            <a:r>
              <a:rPr lang="en-US" sz="1600" dirty="0"/>
              <a:t>Early Adopters</a:t>
            </a:r>
          </a:p>
          <a:p>
            <a:pPr lvl="1"/>
            <a:r>
              <a:rPr lang="en-US" sz="1400" dirty="0"/>
              <a:t>Visionaries in their market, looking to adopt and use new technology to achieve a revolutionary breakthrough to gain dramatic competitive advantage in their industries</a:t>
            </a:r>
          </a:p>
          <a:p>
            <a:pPr lvl="1"/>
            <a:r>
              <a:rPr lang="en-US" sz="1400" dirty="0"/>
              <a:t>Attracted by high-risk/high-reward projects, and because they envision treat gains in competitive advantage they are not very price sensitive, but also the first group to bring real money to the table</a:t>
            </a:r>
          </a:p>
          <a:p>
            <a:pPr lvl="1"/>
            <a:r>
              <a:rPr lang="en-US" sz="1400" dirty="0"/>
              <a:t>They tend to demand personalized solutions and quick-response, highly qualified sales and support</a:t>
            </a:r>
          </a:p>
          <a:p>
            <a:r>
              <a:rPr lang="en-US" sz="1600" dirty="0"/>
              <a:t>Early majority</a:t>
            </a:r>
          </a:p>
          <a:p>
            <a:pPr lvl="1"/>
            <a:r>
              <a:rPr lang="en-US" sz="1400" dirty="0"/>
              <a:t>Pragmatists, motivated by evolutionary changes to gain productivity enhancements, not revolutionary changes</a:t>
            </a:r>
          </a:p>
          <a:p>
            <a:pPr lvl="1"/>
            <a:r>
              <a:rPr lang="en-US" sz="1400" dirty="0"/>
              <a:t>Most likely in charge of a company’s mission critical systems, averse to disruptions in the operations and thus want proven applications, reliable service, and results</a:t>
            </a:r>
          </a:p>
          <a:p>
            <a:pPr lvl="1"/>
            <a:r>
              <a:rPr lang="en-US" sz="1400" dirty="0"/>
              <a:t>Want to reduce risk in the adoption of the new technology and therefore will only buy with a reference from a trusted colleague who is also a pragmatist, and thus a catch-22</a:t>
            </a:r>
          </a:p>
          <a:p>
            <a:pPr lvl="1"/>
            <a:r>
              <a:rPr lang="en-US" sz="1400" dirty="0"/>
              <a:t>But if it happens, it happens quickly – they are the bulwark of the mainstream market and make the bulk of all technology infrastructure purchases</a:t>
            </a:r>
          </a:p>
          <a:p>
            <a:r>
              <a:rPr lang="en-US" sz="1600" dirty="0"/>
              <a:t>Late Majority</a:t>
            </a:r>
          </a:p>
          <a:p>
            <a:pPr lvl="1"/>
            <a:r>
              <a:rPr lang="en-US" sz="1400" dirty="0"/>
              <a:t>Conservatives who are risk averse and technology shy, highly skeptical and very demanding</a:t>
            </a:r>
          </a:p>
          <a:p>
            <a:pPr lvl="1"/>
            <a:r>
              <a:rPr lang="en-US" sz="1400" dirty="0"/>
              <a:t>Very price sensitive and need completely pre-assembled, bulletproof solutions</a:t>
            </a:r>
          </a:p>
          <a:p>
            <a:pPr lvl="1"/>
            <a:r>
              <a:rPr lang="en-US" sz="1400" dirty="0"/>
              <a:t>Motivated to buy technology just to stay even with the competition and often rely on a single, trusted advisor</a:t>
            </a:r>
          </a:p>
          <a:p>
            <a:r>
              <a:rPr lang="en-US" sz="1600" dirty="0"/>
              <a:t>Laggards</a:t>
            </a:r>
          </a:p>
          <a:p>
            <a:pPr lvl="1"/>
            <a:r>
              <a:rPr lang="en-US" sz="1400" dirty="0"/>
              <a:t>Technology skeptics who want only to maintain the status quo</a:t>
            </a:r>
          </a:p>
          <a:p>
            <a:pPr lvl="1"/>
            <a:r>
              <a:rPr lang="en-US" sz="1400" dirty="0"/>
              <a:t>They tend not to believe that technology can enhance productivity and are likely to block new technology purchases</a:t>
            </a:r>
          </a:p>
        </p:txBody>
      </p:sp>
      <p:sp>
        <p:nvSpPr>
          <p:cNvPr id="309253" name="Text Box 5"/>
          <p:cNvSpPr txBox="1">
            <a:spLocks noChangeArrowheads="1"/>
          </p:cNvSpPr>
          <p:nvPr/>
        </p:nvSpPr>
        <p:spPr bwMode="auto">
          <a:xfrm>
            <a:off x="4267200" y="6369050"/>
            <a:ext cx="4114800" cy="336550"/>
          </a:xfrm>
          <a:prstGeom prst="rect">
            <a:avLst/>
          </a:prstGeom>
          <a:noFill/>
          <a:ln w="9525" algn="ctr">
            <a:noFill/>
            <a:miter lim="800000"/>
            <a:headEnd/>
            <a:tailEnd/>
          </a:ln>
          <a:effectLst/>
        </p:spPr>
        <p:txBody>
          <a:bodyPr>
            <a:spAutoFit/>
          </a:bodyPr>
          <a:lstStyle/>
          <a:p>
            <a:pPr eaLnBrk="1" hangingPunct="1">
              <a:spcBef>
                <a:spcPct val="50000"/>
              </a:spcBef>
            </a:pPr>
            <a:r>
              <a:rPr lang="en-US" sz="800" dirty="0">
                <a:solidFill>
                  <a:srgbClr val="000000"/>
                </a:solidFill>
              </a:rPr>
              <a:t>Geoffrey Moore, “Crossing the Chasm – and Beyond”, in </a:t>
            </a:r>
            <a:r>
              <a:rPr lang="en-US" sz="800" i="1" dirty="0">
                <a:solidFill>
                  <a:srgbClr val="000000"/>
                </a:solidFill>
              </a:rPr>
              <a:t>Strategic Management of Technology and Innovation</a:t>
            </a:r>
            <a:r>
              <a:rPr lang="en-US" sz="800" dirty="0">
                <a:solidFill>
                  <a:srgbClr val="000000"/>
                </a:solidFill>
              </a:rPr>
              <a:t>, ed. </a:t>
            </a:r>
            <a:r>
              <a:rPr lang="en-US" sz="800" dirty="0" err="1">
                <a:solidFill>
                  <a:srgbClr val="000000"/>
                </a:solidFill>
              </a:rPr>
              <a:t>Burgelman</a:t>
            </a:r>
            <a:r>
              <a:rPr lang="en-US" sz="800" dirty="0">
                <a:solidFill>
                  <a:srgbClr val="000000"/>
                </a:solidFill>
              </a:rPr>
              <a:t> et. al., (McGraw-Hill, 2004).</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685800" y="228600"/>
            <a:ext cx="7772400" cy="457200"/>
          </a:xfrm>
        </p:spPr>
        <p:txBody>
          <a:bodyPr/>
          <a:lstStyle/>
          <a:p>
            <a:r>
              <a:rPr lang="en-US" sz="2800"/>
              <a:t>The Chasm</a:t>
            </a:r>
          </a:p>
        </p:txBody>
      </p:sp>
      <p:sp>
        <p:nvSpPr>
          <p:cNvPr id="310275" name="Rectangle 3"/>
          <p:cNvSpPr>
            <a:spLocks noGrp="1" noChangeArrowheads="1"/>
          </p:cNvSpPr>
          <p:nvPr>
            <p:ph type="body" idx="1"/>
          </p:nvPr>
        </p:nvSpPr>
        <p:spPr>
          <a:xfrm>
            <a:off x="228600" y="685800"/>
            <a:ext cx="8610600" cy="5943600"/>
          </a:xfrm>
        </p:spPr>
        <p:txBody>
          <a:bodyPr>
            <a:normAutofit fontScale="92500" lnSpcReduction="10000"/>
          </a:bodyPr>
          <a:lstStyle/>
          <a:p>
            <a:r>
              <a:rPr lang="en-US" sz="2000" dirty="0"/>
              <a:t>Linked together, these five profiles makeup the Technology Adoption Life Cycle</a:t>
            </a:r>
          </a:p>
          <a:p>
            <a:pPr lvl="1"/>
            <a:r>
              <a:rPr lang="en-US" sz="1800" dirty="0"/>
              <a:t>The market was supposed to develop by working from one profile to the next</a:t>
            </a:r>
          </a:p>
          <a:p>
            <a:pPr lvl="1"/>
            <a:r>
              <a:rPr lang="en-US" sz="1800" dirty="0"/>
              <a:t>The problem occurred in making the transition from the visionaries (the first two profiles) to the pragmatists</a:t>
            </a:r>
          </a:p>
          <a:p>
            <a:pPr lvl="1"/>
            <a:r>
              <a:rPr lang="en-US" sz="1800" dirty="0"/>
              <a:t>Although adjacent on the adoption life cycle, these two groups are so different in terms of underlying values as to make communication between them almost impossible</a:t>
            </a:r>
          </a:p>
          <a:p>
            <a:r>
              <a:rPr lang="en-US" sz="2000" dirty="0"/>
              <a:t>The idea of the chasm is simple</a:t>
            </a:r>
          </a:p>
          <a:p>
            <a:pPr lvl="1"/>
            <a:r>
              <a:rPr lang="en-US" sz="1800" dirty="0"/>
              <a:t>It says that whenever truly innovative high tech products are first brought to market, they will initially enjoy a warm welcome in an early market made up of technology enthusiasts and visionaries but then will fall into a chasm, during which sales will falter and often plummet</a:t>
            </a:r>
          </a:p>
          <a:p>
            <a:pPr lvl="1"/>
            <a:r>
              <a:rPr lang="en-US" sz="1800" dirty="0"/>
              <a:t>If the products can successfully cross this chasm, they will gain acceptance within a mainstream market dominated by pragmatists and conservatives</a:t>
            </a:r>
          </a:p>
          <a:p>
            <a:pPr lvl="1"/>
            <a:r>
              <a:rPr lang="en-US" sz="1800" dirty="0"/>
              <a:t>For product-oriented enterprises, virtually all high tech wealth comes from this third phase of market development</a:t>
            </a:r>
          </a:p>
          <a:p>
            <a:r>
              <a:rPr lang="en-US" sz="2000" dirty="0"/>
              <a:t>The main difference between the visionaries and the pragmatists in the mainstream is that the former are willing to bet “on the come” whereas the latter want to see solutions “in production” before they buy</a:t>
            </a:r>
          </a:p>
          <a:p>
            <a:pPr lvl="1"/>
            <a:r>
              <a:rPr lang="en-US" sz="1800" dirty="0"/>
              <a:t>Pragmatists want to see the “whole product,” defined as the minimum set of products and services necessary to ensure that the target customer will achieve his or her compelling reason to buy</a:t>
            </a:r>
          </a:p>
        </p:txBody>
      </p:sp>
      <p:sp>
        <p:nvSpPr>
          <p:cNvPr id="310276" name="Text Box 4"/>
          <p:cNvSpPr txBox="1">
            <a:spLocks noChangeArrowheads="1"/>
          </p:cNvSpPr>
          <p:nvPr/>
        </p:nvSpPr>
        <p:spPr bwMode="auto">
          <a:xfrm>
            <a:off x="4191000" y="6172200"/>
            <a:ext cx="4114800" cy="336550"/>
          </a:xfrm>
          <a:prstGeom prst="rect">
            <a:avLst/>
          </a:prstGeom>
          <a:noFill/>
          <a:ln w="9525" algn="ctr">
            <a:noFill/>
            <a:miter lim="800000"/>
            <a:headEnd/>
            <a:tailEnd/>
          </a:ln>
          <a:effectLst/>
        </p:spPr>
        <p:txBody>
          <a:bodyPr>
            <a:spAutoFit/>
          </a:bodyPr>
          <a:lstStyle/>
          <a:p>
            <a:pPr eaLnBrk="1" hangingPunct="1">
              <a:spcBef>
                <a:spcPct val="50000"/>
              </a:spcBef>
            </a:pPr>
            <a:r>
              <a:rPr lang="en-US" sz="800">
                <a:solidFill>
                  <a:srgbClr val="000000"/>
                </a:solidFill>
              </a:rPr>
              <a:t>Geoffrey Moore, “Crossing the Chasm – and Beyond”, in </a:t>
            </a:r>
            <a:r>
              <a:rPr lang="en-US" sz="800" i="1">
                <a:solidFill>
                  <a:srgbClr val="000000"/>
                </a:solidFill>
              </a:rPr>
              <a:t>Strategic Management of Technology and Innovation</a:t>
            </a:r>
            <a:r>
              <a:rPr lang="en-US" sz="800">
                <a:solidFill>
                  <a:srgbClr val="000000"/>
                </a:solidFill>
              </a:rPr>
              <a:t>, ed. Burgelman et. al., (McGraw-Hill, 2004).</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p:txBody>
          <a:bodyPr/>
          <a:lstStyle/>
          <a:p>
            <a:r>
              <a:rPr lang="en-US" dirty="0"/>
              <a:t>Crossing the Chasm</a:t>
            </a:r>
          </a:p>
        </p:txBody>
      </p:sp>
      <p:sp>
        <p:nvSpPr>
          <p:cNvPr id="311299" name="Rectangle 3"/>
          <p:cNvSpPr>
            <a:spLocks noGrp="1" noChangeArrowheads="1"/>
          </p:cNvSpPr>
          <p:nvPr>
            <p:ph type="body" idx="1"/>
          </p:nvPr>
        </p:nvSpPr>
        <p:spPr/>
        <p:txBody>
          <a:bodyPr/>
          <a:lstStyle/>
          <a:p>
            <a:pPr marL="533400" indent="-533400">
              <a:lnSpc>
                <a:spcPct val="90000"/>
              </a:lnSpc>
            </a:pPr>
            <a:r>
              <a:rPr lang="en-US" sz="2400" dirty="0"/>
              <a:t>The chasm – the time when the early market’s interest is waning but the mainstream market is still not comfortable with the immaturity of the solutions available</a:t>
            </a:r>
          </a:p>
          <a:p>
            <a:pPr marL="533400" indent="-533400">
              <a:lnSpc>
                <a:spcPct val="90000"/>
              </a:lnSpc>
            </a:pPr>
            <a:r>
              <a:rPr lang="en-US" sz="2400" b="1" i="1" dirty="0"/>
              <a:t>The only safe way to cross the chasm is to put all your eggs into one basket</a:t>
            </a:r>
          </a:p>
          <a:p>
            <a:pPr marL="533400" indent="-533400">
              <a:lnSpc>
                <a:spcPct val="90000"/>
              </a:lnSpc>
            </a:pPr>
            <a:r>
              <a:rPr lang="en-US" sz="2400" dirty="0"/>
              <a:t>Target customers should be based on these criteria:</a:t>
            </a:r>
          </a:p>
          <a:p>
            <a:pPr marL="914400" lvl="1" indent="-457200">
              <a:lnSpc>
                <a:spcPct val="90000"/>
              </a:lnSpc>
              <a:buFontTx/>
              <a:buAutoNum type="arabicPeriod"/>
            </a:pPr>
            <a:r>
              <a:rPr lang="en-US" sz="2000" dirty="0"/>
              <a:t>Is the target customer well funded and are they readily accessible to our sales force?</a:t>
            </a:r>
          </a:p>
          <a:p>
            <a:pPr marL="914400" lvl="1" indent="-457200">
              <a:lnSpc>
                <a:spcPct val="90000"/>
              </a:lnSpc>
              <a:buFontTx/>
              <a:buAutoNum type="arabicPeriod"/>
            </a:pPr>
            <a:r>
              <a:rPr lang="en-US" sz="2000" dirty="0"/>
              <a:t>Do they have a compelling reason to buy?</a:t>
            </a:r>
          </a:p>
          <a:p>
            <a:pPr marL="914400" lvl="1" indent="-457200">
              <a:lnSpc>
                <a:spcPct val="90000"/>
              </a:lnSpc>
              <a:buFontTx/>
              <a:buAutoNum type="arabicPeriod"/>
            </a:pPr>
            <a:r>
              <a:rPr lang="en-US" sz="2000" dirty="0"/>
              <a:t>Can we today, with the help of partners, deliver a whole product to fulfill that reason to buy?</a:t>
            </a:r>
          </a:p>
          <a:p>
            <a:pPr marL="914400" lvl="1" indent="-457200">
              <a:lnSpc>
                <a:spcPct val="90000"/>
              </a:lnSpc>
              <a:buFontTx/>
              <a:buAutoNum type="arabicPeriod"/>
            </a:pPr>
            <a:r>
              <a:rPr lang="en-US" sz="2000" dirty="0"/>
              <a:t>Is there no entrenched competition that could prevent us from getting a fair shot at this business?</a:t>
            </a:r>
          </a:p>
          <a:p>
            <a:pPr marL="914400" lvl="1" indent="-457200">
              <a:lnSpc>
                <a:spcPct val="90000"/>
              </a:lnSpc>
              <a:buFontTx/>
              <a:buAutoNum type="arabicPeriod"/>
            </a:pPr>
            <a:r>
              <a:rPr lang="en-US" sz="2000" dirty="0"/>
              <a:t>If we win this segment, can we leverage it to enter additional segments?</a:t>
            </a:r>
          </a:p>
        </p:txBody>
      </p:sp>
      <p:sp>
        <p:nvSpPr>
          <p:cNvPr id="311300" name="Text Box 4"/>
          <p:cNvSpPr txBox="1">
            <a:spLocks noChangeArrowheads="1"/>
          </p:cNvSpPr>
          <p:nvPr/>
        </p:nvSpPr>
        <p:spPr bwMode="auto">
          <a:xfrm>
            <a:off x="4191000" y="6172200"/>
            <a:ext cx="4114800" cy="336550"/>
          </a:xfrm>
          <a:prstGeom prst="rect">
            <a:avLst/>
          </a:prstGeom>
          <a:noFill/>
          <a:ln w="9525" algn="ctr">
            <a:noFill/>
            <a:miter lim="800000"/>
            <a:headEnd/>
            <a:tailEnd/>
          </a:ln>
          <a:effectLst/>
        </p:spPr>
        <p:txBody>
          <a:bodyPr>
            <a:spAutoFit/>
          </a:bodyPr>
          <a:lstStyle/>
          <a:p>
            <a:pPr eaLnBrk="1" hangingPunct="1">
              <a:spcBef>
                <a:spcPct val="50000"/>
              </a:spcBef>
            </a:pPr>
            <a:r>
              <a:rPr lang="en-US" sz="800">
                <a:solidFill>
                  <a:srgbClr val="000000"/>
                </a:solidFill>
              </a:rPr>
              <a:t>Geoffrey Moore, “Crossing the Chasm – and Beyond”, in </a:t>
            </a:r>
            <a:r>
              <a:rPr lang="en-US" sz="800" i="1">
                <a:solidFill>
                  <a:srgbClr val="000000"/>
                </a:solidFill>
              </a:rPr>
              <a:t>Strategic Management of Technology and Innovation</a:t>
            </a:r>
            <a:r>
              <a:rPr lang="en-US" sz="800">
                <a:solidFill>
                  <a:srgbClr val="000000"/>
                </a:solidFill>
              </a:rPr>
              <a:t>, ed. Burgelman et. al., (McGraw-Hill, 2004).</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1447800"/>
            <a:ext cx="7772400" cy="1143000"/>
          </a:xfrm>
        </p:spPr>
        <p:txBody>
          <a:bodyPr/>
          <a:lstStyle/>
          <a:p>
            <a:r>
              <a:rPr lang="en-US" smtClean="0"/>
              <a:t>Appendix:</a:t>
            </a:r>
            <a:br>
              <a:rPr lang="en-US" smtClean="0"/>
            </a:br>
            <a:r>
              <a:rPr lang="en-US" smtClean="0"/>
              <a:t>Market Entry Strategies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Organized to Write the Business Plan</a:t>
            </a:r>
            <a:endParaRPr lang="en-US" dirty="0"/>
          </a:p>
        </p:txBody>
      </p:sp>
      <p:sp>
        <p:nvSpPr>
          <p:cNvPr id="3" name="Content Placeholder 2"/>
          <p:cNvSpPr>
            <a:spLocks noGrp="1"/>
          </p:cNvSpPr>
          <p:nvPr>
            <p:ph idx="1"/>
          </p:nvPr>
        </p:nvSpPr>
        <p:spPr>
          <a:xfrm>
            <a:off x="381000" y="1219200"/>
            <a:ext cx="8305800" cy="5181600"/>
          </a:xfrm>
        </p:spPr>
        <p:txBody>
          <a:bodyPr/>
          <a:lstStyle/>
          <a:p>
            <a:pPr marL="514350" indent="-514350">
              <a:lnSpc>
                <a:spcPct val="80000"/>
              </a:lnSpc>
            </a:pPr>
            <a:r>
              <a:rPr lang="en-US" dirty="0" smtClean="0"/>
              <a:t>ARINC’s Three R’s:</a:t>
            </a:r>
          </a:p>
          <a:p>
            <a:pPr marL="514350" indent="-514350">
              <a:lnSpc>
                <a:spcPct val="80000"/>
              </a:lnSpc>
            </a:pPr>
            <a:endParaRPr lang="en-US" dirty="0" smtClean="0"/>
          </a:p>
          <a:p>
            <a:pPr marL="514350" indent="-514350">
              <a:lnSpc>
                <a:spcPct val="80000"/>
              </a:lnSpc>
              <a:buFont typeface="+mj-lt"/>
              <a:buAutoNum type="arabicPeriod"/>
            </a:pPr>
            <a:r>
              <a:rPr lang="en-US" dirty="0" smtClean="0"/>
              <a:t>What is the </a:t>
            </a:r>
            <a:r>
              <a:rPr lang="en-US" u="sng" dirty="0" smtClean="0"/>
              <a:t>Return</a:t>
            </a:r>
            <a:r>
              <a:rPr lang="en-US" dirty="0" smtClean="0"/>
              <a:t> expected and why?</a:t>
            </a:r>
          </a:p>
          <a:p>
            <a:pPr marL="514350" indent="-514350">
              <a:lnSpc>
                <a:spcPct val="80000"/>
              </a:lnSpc>
              <a:buFont typeface="+mj-lt"/>
              <a:buAutoNum type="arabicPeriod"/>
            </a:pPr>
            <a:endParaRPr lang="en-US" dirty="0" smtClean="0"/>
          </a:p>
          <a:p>
            <a:pPr marL="514350" indent="-514350">
              <a:lnSpc>
                <a:spcPct val="80000"/>
              </a:lnSpc>
              <a:buFont typeface="+mj-lt"/>
              <a:buAutoNum type="arabicPeriod"/>
            </a:pPr>
            <a:r>
              <a:rPr lang="en-US" dirty="0" smtClean="0"/>
              <a:t>What are the </a:t>
            </a:r>
            <a:r>
              <a:rPr lang="en-US" u="sng" dirty="0" smtClean="0"/>
              <a:t>Resources</a:t>
            </a:r>
            <a:r>
              <a:rPr lang="en-US" dirty="0" smtClean="0"/>
              <a:t> required to win?</a:t>
            </a:r>
          </a:p>
          <a:p>
            <a:pPr marL="514350" indent="-514350">
              <a:lnSpc>
                <a:spcPct val="80000"/>
              </a:lnSpc>
              <a:buFont typeface="+mj-lt"/>
              <a:buAutoNum type="arabicPeriod"/>
            </a:pPr>
            <a:endParaRPr lang="en-US" dirty="0" smtClean="0"/>
          </a:p>
          <a:p>
            <a:pPr marL="514350" indent="-514350">
              <a:lnSpc>
                <a:spcPct val="80000"/>
              </a:lnSpc>
              <a:buFont typeface="+mj-lt"/>
              <a:buAutoNum type="arabicPeriod"/>
            </a:pPr>
            <a:r>
              <a:rPr lang="en-US" dirty="0" smtClean="0"/>
              <a:t>What are the </a:t>
            </a:r>
            <a:r>
              <a:rPr lang="en-US" u="sng" dirty="0" smtClean="0"/>
              <a:t>Risks</a:t>
            </a:r>
            <a:r>
              <a:rPr lang="en-US" dirty="0" smtClean="0"/>
              <a:t> associated with the project or business?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457200"/>
          </a:xfrm>
        </p:spPr>
        <p:txBody>
          <a:bodyPr/>
          <a:lstStyle/>
          <a:p>
            <a:r>
              <a:rPr lang="en-US" sz="2800" dirty="0" smtClean="0"/>
              <a:t>Market Entry Strategies for New Corporate Ventures </a:t>
            </a:r>
          </a:p>
        </p:txBody>
      </p:sp>
      <p:sp>
        <p:nvSpPr>
          <p:cNvPr id="28675" name="Rectangle 3"/>
          <p:cNvSpPr>
            <a:spLocks noGrp="1" noChangeArrowheads="1"/>
          </p:cNvSpPr>
          <p:nvPr>
            <p:ph type="body" idx="1"/>
          </p:nvPr>
        </p:nvSpPr>
        <p:spPr>
          <a:xfrm>
            <a:off x="304800" y="762000"/>
            <a:ext cx="8534400" cy="5791200"/>
          </a:xfrm>
        </p:spPr>
        <p:txBody>
          <a:bodyPr>
            <a:normAutofit fontScale="92500"/>
          </a:bodyPr>
          <a:lstStyle/>
          <a:p>
            <a:pPr marL="457200" indent="-457200"/>
            <a:r>
              <a:rPr lang="en-US" sz="1600" dirty="0" smtClean="0"/>
              <a:t>Should the market entry attempt to rapidly seize significant market position or seek stealthy penetration?</a:t>
            </a:r>
          </a:p>
          <a:p>
            <a:pPr marL="838200" lvl="1" indent="-381000"/>
            <a:r>
              <a:rPr lang="en-US" sz="1400" dirty="0" smtClean="0"/>
              <a:t>A universal component of marketing strategy is its content: details such as pricing, marketing mix, distribution channels, packaging, and target markets, which are affected by the characteristics of the product, costs, the situation, market size and growth rate, industry characteristics and perhaps most  important of all, the strategic marketing objectives that are sought.</a:t>
            </a:r>
          </a:p>
          <a:p>
            <a:pPr marL="457200" indent="-457200"/>
            <a:r>
              <a:rPr lang="en-US" sz="1600" dirty="0" smtClean="0"/>
              <a:t>There are two additional features of entry strategy:</a:t>
            </a:r>
          </a:p>
          <a:p>
            <a:pPr marL="838200" lvl="1" indent="-381000">
              <a:buFontTx/>
              <a:buAutoNum type="arabicPeriod"/>
            </a:pPr>
            <a:r>
              <a:rPr lang="en-US" sz="1400" dirty="0" smtClean="0"/>
              <a:t>Aggressiveness of entry. This refers to the force applied—the power, strength and velocity of effort and amount of resources committed. </a:t>
            </a:r>
          </a:p>
          <a:p>
            <a:pPr marL="838200" lvl="1" indent="-381000">
              <a:buFontTx/>
              <a:buAutoNum type="arabicPeriod"/>
            </a:pPr>
            <a:r>
              <a:rPr lang="en-US" sz="1400" dirty="0" smtClean="0"/>
              <a:t>The focus of the entry effort—the extent to which the effort is sharply focused or on a broad front.</a:t>
            </a:r>
          </a:p>
          <a:p>
            <a:pPr marL="838200" lvl="1" indent="-381000"/>
            <a:r>
              <a:rPr lang="en-US" sz="1400" dirty="0" smtClean="0"/>
              <a:t>Research has demonstrated a high correlation between venture performance and aggressiveness of entry (here performance was measured by market share achieved).  </a:t>
            </a:r>
          </a:p>
          <a:p>
            <a:pPr marL="838200" lvl="1" indent="-381000"/>
            <a:r>
              <a:rPr lang="en-US" sz="1400" dirty="0" smtClean="0"/>
              <a:t>The evidence is quite strong that new product and new venture performance on a firm-wide basis is greatly affected and perhaps fundamentally determined not by the percentage of successful entries but rather by the losses of expensive failures, which dilute and dissipate the gains of successes. This indicates a need for effective damage control of potential failures, so they do not cripple the chances for success. </a:t>
            </a:r>
          </a:p>
          <a:p>
            <a:pPr marL="457200" indent="-457200"/>
            <a:r>
              <a:rPr lang="en-US" sz="1600" dirty="0" smtClean="0"/>
              <a:t>Aggressiveness can be applied not only in the sales and marketing effort through expenditure on advertising and promotion, the size of the sales and marketing organization, pricing practices, discounting, deals, and publicity, but also through investment in production facilities, inventories, training of personnel in advance of entry, and number and dispersion of plant and office locations.</a:t>
            </a:r>
          </a:p>
          <a:p>
            <a:pPr marL="457200" indent="-457200"/>
            <a:r>
              <a:rPr lang="en-US" sz="1600" dirty="0" smtClean="0"/>
              <a:t> Given the potential for big wins and for equally big losses associated with massive-scale market entry we have described it is clear that management faces some real dilemmas in deciding whether to be aggressive and/or focused in the entry strategy. </a:t>
            </a:r>
            <a:r>
              <a:rPr lang="en-US" sz="1600" b="1" i="1" dirty="0" smtClean="0"/>
              <a:t>All the combinations of force and focus have their advantages and disadvantages</a:t>
            </a:r>
            <a:r>
              <a:rPr lang="en-US" sz="1600" dirty="0" smtClean="0"/>
              <a:t>, but we suggest that some clues as to what is the most appropriate entry strategy can be derived from looking at the nature of the market environment that the firm wishes to enter.</a:t>
            </a:r>
          </a:p>
        </p:txBody>
      </p:sp>
      <p:sp>
        <p:nvSpPr>
          <p:cNvPr id="28676" name="Text Box 4"/>
          <p:cNvSpPr txBox="1">
            <a:spLocks noChangeArrowheads="1"/>
          </p:cNvSpPr>
          <p:nvPr/>
        </p:nvSpPr>
        <p:spPr bwMode="auto">
          <a:xfrm>
            <a:off x="5181600" y="6324600"/>
            <a:ext cx="3124200" cy="336550"/>
          </a:xfrm>
          <a:prstGeom prst="rect">
            <a:avLst/>
          </a:prstGeom>
          <a:noFill/>
          <a:ln w="9525">
            <a:noFill/>
            <a:miter lim="800000"/>
            <a:headEnd/>
            <a:tailEnd/>
          </a:ln>
        </p:spPr>
        <p:txBody>
          <a:bodyPr>
            <a:spAutoFit/>
          </a:bodyPr>
          <a:lstStyle/>
          <a:p>
            <a:pPr>
              <a:spcBef>
                <a:spcPct val="50000"/>
              </a:spcBef>
            </a:pPr>
            <a:r>
              <a:rPr lang="en-US" sz="800"/>
              <a:t>Gerald E. Hills, ed., </a:t>
            </a:r>
            <a:r>
              <a:rPr lang="en-US" sz="800" i="1"/>
              <a:t>Marketing and Entrepreneurship</a:t>
            </a:r>
            <a:r>
              <a:rPr lang="en-US" sz="800"/>
              <a:t> (Quorum: 1994). http://knowledge.wharton.upenn.edu/papers/195.pdf</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772400" cy="381000"/>
          </a:xfrm>
        </p:spPr>
        <p:txBody>
          <a:bodyPr/>
          <a:lstStyle/>
          <a:p>
            <a:r>
              <a:rPr lang="en-US" sz="2400" dirty="0" smtClean="0"/>
              <a:t>Market Factors that Shape Entry Strategy 1 </a:t>
            </a:r>
          </a:p>
        </p:txBody>
      </p:sp>
      <p:sp>
        <p:nvSpPr>
          <p:cNvPr id="29699" name="Rectangle 3"/>
          <p:cNvSpPr>
            <a:spLocks noGrp="1" noChangeArrowheads="1"/>
          </p:cNvSpPr>
          <p:nvPr>
            <p:ph type="body" idx="1"/>
          </p:nvPr>
        </p:nvSpPr>
        <p:spPr>
          <a:xfrm>
            <a:off x="152400" y="685800"/>
            <a:ext cx="8839200" cy="6019800"/>
          </a:xfrm>
        </p:spPr>
        <p:txBody>
          <a:bodyPr>
            <a:normAutofit fontScale="92500" lnSpcReduction="20000"/>
          </a:bodyPr>
          <a:lstStyle/>
          <a:p>
            <a:pPr marL="338138" indent="-338138">
              <a:lnSpc>
                <a:spcPct val="110000"/>
              </a:lnSpc>
            </a:pPr>
            <a:r>
              <a:rPr lang="en-US" sz="1800" dirty="0" smtClean="0"/>
              <a:t>There are two market variables that have a tremendous impact on the strategy chosen for entry of a new product – the market can either be munificent or sparse, hostile, or benign. </a:t>
            </a:r>
          </a:p>
          <a:p>
            <a:pPr marL="338138" indent="-338138">
              <a:lnSpc>
                <a:spcPct val="110000"/>
              </a:lnSpc>
            </a:pPr>
            <a:r>
              <a:rPr lang="en-US" sz="1800" dirty="0" smtClean="0"/>
              <a:t>Munificence describes the structure, size, and nature of the market being entered, whereas hostility captures the structure and nature of the firms competing for that market.</a:t>
            </a:r>
          </a:p>
          <a:p>
            <a:pPr marL="739775" lvl="1" indent="-282575">
              <a:lnSpc>
                <a:spcPct val="110000"/>
              </a:lnSpc>
            </a:pPr>
            <a:r>
              <a:rPr lang="en-US" sz="1600" dirty="0" smtClean="0"/>
              <a:t>Clearly, the degree of munificence of a market is closely related to market size, but judging the market size for a new venture can be confusing. It is one thing to examine an existing market, for example, for detergents, to identify the players, determine their share, review the rate of growth of the market, determine the cost of achieving and holding share, and make some reasonable assumptions based on competitive and marketing history as a basis for entry planning </a:t>
            </a:r>
          </a:p>
          <a:p>
            <a:pPr marL="739775" lvl="1" indent="-282575">
              <a:lnSpc>
                <a:spcPct val="110000"/>
              </a:lnSpc>
            </a:pPr>
            <a:r>
              <a:rPr lang="en-US" sz="1600" dirty="0" smtClean="0"/>
              <a:t>It is quite another to examine an unfulfilled market need, to calculate a potential if the need is met with the proposed new product entry, and then to estimate what the rate of market development will be. And in addition, what competitors will do and when they will do it. Traditional market research is not very useful for this purpose. The more innovative a product is, the more difficult it is to estimate the rate of market development.</a:t>
            </a:r>
          </a:p>
          <a:p>
            <a:pPr marL="739775" lvl="1" indent="-282575">
              <a:lnSpc>
                <a:spcPct val="110000"/>
              </a:lnSpc>
            </a:pPr>
            <a:r>
              <a:rPr lang="en-US" sz="1600" dirty="0" smtClean="0"/>
              <a:t>Under these circumstances, feel, intuition, and direct personal contact with prospective customers and the market by the new venture champion may be more revealing than existing data about a nonexistent market. </a:t>
            </a:r>
            <a:r>
              <a:rPr lang="en-US" sz="1600" b="1" i="1" dirty="0" smtClean="0"/>
              <a:t>This is one area where the individual entrepreneur with a vision has an advantage over the objective  market researchers of the corporation</a:t>
            </a:r>
            <a:r>
              <a:rPr lang="en-US" sz="1600" dirty="0" smtClean="0"/>
              <a:t> who may only measure whether there is a market, and if so, how large. The entrepreneur adds the dimension of a vision of a future market and through personal immersion seeks a way to alter, modify, and adapt in order to fill the need that has been perceived. </a:t>
            </a:r>
            <a:r>
              <a:rPr lang="en-US" sz="1600" b="1" i="1" dirty="0" smtClean="0"/>
              <a:t>The fundamental difference, however, between the market analyst and the entrepreneur lies in the ability of the entrepreneur to see what is possible rather than current reality alone—to see future relationships between factors that add value, opportunities, the essence of the entrepreneurial act.</a:t>
            </a:r>
            <a:r>
              <a:rPr lang="en-US" sz="1600" dirty="0" smtClean="0"/>
              <a:t> An important part of the entrepreneur’s view of the market in relationship to the business concept is the continuous adaptation and modification of the concept to attempt to fit concept or product to what is being learned from immersion in and contact with the market.</a:t>
            </a:r>
          </a:p>
        </p:txBody>
      </p:sp>
      <p:sp>
        <p:nvSpPr>
          <p:cNvPr id="29700" name="Text Box 4"/>
          <p:cNvSpPr txBox="1">
            <a:spLocks noChangeArrowheads="1"/>
          </p:cNvSpPr>
          <p:nvPr/>
        </p:nvSpPr>
        <p:spPr bwMode="auto">
          <a:xfrm>
            <a:off x="5334000" y="6324600"/>
            <a:ext cx="3124200" cy="336550"/>
          </a:xfrm>
          <a:prstGeom prst="rect">
            <a:avLst/>
          </a:prstGeom>
          <a:noFill/>
          <a:ln w="9525">
            <a:noFill/>
            <a:miter lim="800000"/>
            <a:headEnd/>
            <a:tailEnd/>
          </a:ln>
        </p:spPr>
        <p:txBody>
          <a:bodyPr>
            <a:spAutoFit/>
          </a:bodyPr>
          <a:lstStyle/>
          <a:p>
            <a:pPr>
              <a:spcBef>
                <a:spcPct val="50000"/>
              </a:spcBef>
            </a:pPr>
            <a:r>
              <a:rPr lang="en-US" sz="800"/>
              <a:t>Gerald E. Hills, ed., </a:t>
            </a:r>
            <a:r>
              <a:rPr lang="en-US" sz="800" i="1"/>
              <a:t>Marketing and Entrepreneurship</a:t>
            </a:r>
            <a:r>
              <a:rPr lang="en-US" sz="800"/>
              <a:t> (Quorum: 1994). http://knowledge.wharton.upenn.edu/papers/195.pdf</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228600"/>
            <a:ext cx="7772400" cy="457200"/>
          </a:xfrm>
        </p:spPr>
        <p:txBody>
          <a:bodyPr/>
          <a:lstStyle/>
          <a:p>
            <a:r>
              <a:rPr lang="en-US" sz="2800" dirty="0" smtClean="0"/>
              <a:t>Market Factors that Shape Entry Strategy 2</a:t>
            </a:r>
          </a:p>
        </p:txBody>
      </p:sp>
      <p:sp>
        <p:nvSpPr>
          <p:cNvPr id="30723" name="Rectangle 3"/>
          <p:cNvSpPr>
            <a:spLocks noGrp="1" noChangeArrowheads="1"/>
          </p:cNvSpPr>
          <p:nvPr>
            <p:ph type="body" idx="1"/>
          </p:nvPr>
        </p:nvSpPr>
        <p:spPr>
          <a:xfrm>
            <a:off x="304800" y="762000"/>
            <a:ext cx="8534400" cy="5791200"/>
          </a:xfrm>
        </p:spPr>
        <p:txBody>
          <a:bodyPr>
            <a:normAutofit lnSpcReduction="10000"/>
          </a:bodyPr>
          <a:lstStyle/>
          <a:p>
            <a:pPr marL="457200" indent="-457200"/>
            <a:r>
              <a:rPr lang="en-US" sz="1800" dirty="0" smtClean="0"/>
              <a:t>For making the munificence judgment, three important characteristics besides existing size and growth rate must be examined in addition to market size: </a:t>
            </a:r>
          </a:p>
          <a:p>
            <a:pPr marL="838200" lvl="1" indent="-381000">
              <a:buFontTx/>
              <a:buAutoNum type="arabicPeriod"/>
            </a:pPr>
            <a:r>
              <a:rPr lang="en-US" sz="1600" b="1" dirty="0" smtClean="0"/>
              <a:t>customer risk</a:t>
            </a:r>
            <a:r>
              <a:rPr lang="en-US" sz="1600" dirty="0" smtClean="0"/>
              <a:t>: the level of consumer risk attached to purchasing the new product </a:t>
            </a:r>
          </a:p>
          <a:p>
            <a:pPr marL="838200" lvl="1" indent="-381000">
              <a:buFontTx/>
              <a:buAutoNum type="arabicPeriod"/>
            </a:pPr>
            <a:r>
              <a:rPr lang="en-US" sz="1600" b="1" dirty="0" smtClean="0"/>
              <a:t>technology turbulence</a:t>
            </a:r>
            <a:r>
              <a:rPr lang="en-US" sz="1600" dirty="0" smtClean="0"/>
              <a:t>: rapid change of technology can reconfigure the market, thus, a critical question about munificence is how long will the munificence last </a:t>
            </a:r>
          </a:p>
          <a:p>
            <a:pPr marL="838200" lvl="1" indent="-381000">
              <a:buFontTx/>
              <a:buAutoNum type="arabicPeriod"/>
            </a:pPr>
            <a:r>
              <a:rPr lang="en-US" sz="1600" b="1" dirty="0" smtClean="0"/>
              <a:t>category life cycle</a:t>
            </a:r>
            <a:r>
              <a:rPr lang="en-US" sz="1600" dirty="0" smtClean="0"/>
              <a:t>: opportunities for success are higher quality for first movers with products in the early stages of their life cycle because of potential munificence and lack of hostility</a:t>
            </a:r>
          </a:p>
          <a:p>
            <a:pPr marL="457200" indent="-457200"/>
            <a:endParaRPr lang="en-US" sz="1800" dirty="0" smtClean="0"/>
          </a:p>
          <a:p>
            <a:pPr marL="457200" indent="-457200"/>
            <a:r>
              <a:rPr lang="en-US" sz="1800" dirty="0" smtClean="0"/>
              <a:t>Competition is the principal key to determining the hostility of the market. If the market is crowded with competitors and the business is crucial to their success, the market will be very hostile. If there arc no competitors, or the competition is highly fragmented and no clear market leadership is present, the market may be effectively benign. </a:t>
            </a:r>
          </a:p>
          <a:p>
            <a:pPr marL="457200" indent="-457200"/>
            <a:r>
              <a:rPr lang="en-US" sz="1800" dirty="0" smtClean="0"/>
              <a:t>In addition to market share, the salience of the product to each competitor will determine the strength of competitive response. If the competitor is highly dependent on the product for the firm’s success, then an aggressive fight can be  expected against a new entrant.</a:t>
            </a:r>
          </a:p>
          <a:p>
            <a:pPr marL="457200" indent="-457200"/>
            <a:r>
              <a:rPr lang="en-US" sz="1800" dirty="0" smtClean="0"/>
              <a:t> Market hostility is also affected by industry capacity compared with market size. When capacity is greater than the market size, competitive action will be more intense, and may indeed suggest that the entry strategy to be followed is not to enter at all or to enter through acquisition of existing capacity at low cost.</a:t>
            </a:r>
          </a:p>
        </p:txBody>
      </p:sp>
      <p:sp>
        <p:nvSpPr>
          <p:cNvPr id="30724" name="Text Box 4"/>
          <p:cNvSpPr txBox="1">
            <a:spLocks noChangeArrowheads="1"/>
          </p:cNvSpPr>
          <p:nvPr/>
        </p:nvSpPr>
        <p:spPr bwMode="auto">
          <a:xfrm>
            <a:off x="5181600" y="6324600"/>
            <a:ext cx="3124200" cy="336550"/>
          </a:xfrm>
          <a:prstGeom prst="rect">
            <a:avLst/>
          </a:prstGeom>
          <a:noFill/>
          <a:ln w="9525">
            <a:noFill/>
            <a:miter lim="800000"/>
            <a:headEnd/>
            <a:tailEnd/>
          </a:ln>
        </p:spPr>
        <p:txBody>
          <a:bodyPr>
            <a:spAutoFit/>
          </a:bodyPr>
          <a:lstStyle/>
          <a:p>
            <a:pPr>
              <a:spcBef>
                <a:spcPct val="50000"/>
              </a:spcBef>
            </a:pPr>
            <a:r>
              <a:rPr lang="en-US" sz="800"/>
              <a:t>Gerald E. Hills, ed., </a:t>
            </a:r>
            <a:r>
              <a:rPr lang="en-US" sz="800" i="1"/>
              <a:t>Marketing and Entrepreneurship</a:t>
            </a:r>
            <a:r>
              <a:rPr lang="en-US" sz="800"/>
              <a:t> (Quorum: 1994). http://knowledge.wharton.upenn.edu/papers/195.pdf</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228600"/>
            <a:ext cx="7772400" cy="609600"/>
          </a:xfrm>
        </p:spPr>
        <p:txBody>
          <a:bodyPr/>
          <a:lstStyle/>
          <a:p>
            <a:r>
              <a:rPr lang="en-US" sz="2800" dirty="0" smtClean="0"/>
              <a:t>Making the Entry Strategy Decision</a:t>
            </a:r>
          </a:p>
        </p:txBody>
      </p:sp>
      <p:sp>
        <p:nvSpPr>
          <p:cNvPr id="31747" name="Rectangle 3"/>
          <p:cNvSpPr>
            <a:spLocks noGrp="1" noChangeArrowheads="1"/>
          </p:cNvSpPr>
          <p:nvPr>
            <p:ph type="body" idx="1"/>
          </p:nvPr>
        </p:nvSpPr>
        <p:spPr>
          <a:xfrm>
            <a:off x="304800" y="914400"/>
            <a:ext cx="8534400" cy="5638800"/>
          </a:xfrm>
        </p:spPr>
        <p:txBody>
          <a:bodyPr>
            <a:normAutofit fontScale="92500" lnSpcReduction="10000"/>
          </a:bodyPr>
          <a:lstStyle/>
          <a:p>
            <a:pPr marL="457200" indent="-457200"/>
            <a:r>
              <a:rPr lang="en-US" sz="2400" dirty="0" smtClean="0"/>
              <a:t>Although the degrees of aggressiveness and focus are a continuum, for purposes of clarity and simplicity we choose two levels for each: relatively aggressive and non-aggressive and relatively focused and broad-front.</a:t>
            </a:r>
          </a:p>
          <a:p>
            <a:pPr marL="838200" lvl="1" indent="-381000"/>
            <a:r>
              <a:rPr lang="en-US" sz="2000" dirty="0" smtClean="0"/>
              <a:t>The activities to which varying force or aggressiveness can be applied are amount and type of advertising and sales promotion, size of the sales and marketing organization, pricing, investment in production facilities, amount of service supplied to customers, level of discounting, introductory deals, inventory levels held for minimum delivery time, and, not the least, publicity. </a:t>
            </a:r>
          </a:p>
          <a:p>
            <a:pPr marL="838200" lvl="1" indent="-381000"/>
            <a:r>
              <a:rPr lang="en-US" sz="2000" dirty="0" smtClean="0"/>
              <a:t>Increased aggressiveness may be reflected in the timing of these activities as well as in the amount of money spent. For example, the opening of regional sales offices and employment and training of sales and marketing people can be initiated and timed for operation to coincide with the anticipated availability of product from a plant that is in the process of being built, rather than waiting for assurance of availability of product. </a:t>
            </a:r>
          </a:p>
          <a:p>
            <a:pPr marL="457200" indent="-457200"/>
            <a:r>
              <a:rPr lang="en-US" sz="2400" dirty="0" smtClean="0"/>
              <a:t>The degree of focus is reflected by the number of market segments initially addressed, the extent of geographical dispersion, and the size and variety of the product or service line offered.</a:t>
            </a:r>
          </a:p>
        </p:txBody>
      </p:sp>
      <p:sp>
        <p:nvSpPr>
          <p:cNvPr id="31748" name="Text Box 4"/>
          <p:cNvSpPr txBox="1">
            <a:spLocks noChangeArrowheads="1"/>
          </p:cNvSpPr>
          <p:nvPr/>
        </p:nvSpPr>
        <p:spPr bwMode="auto">
          <a:xfrm>
            <a:off x="5181600" y="6324600"/>
            <a:ext cx="3124200" cy="336550"/>
          </a:xfrm>
          <a:prstGeom prst="rect">
            <a:avLst/>
          </a:prstGeom>
          <a:noFill/>
          <a:ln w="9525">
            <a:noFill/>
            <a:miter lim="800000"/>
            <a:headEnd/>
            <a:tailEnd/>
          </a:ln>
        </p:spPr>
        <p:txBody>
          <a:bodyPr>
            <a:spAutoFit/>
          </a:bodyPr>
          <a:lstStyle/>
          <a:p>
            <a:pPr>
              <a:spcBef>
                <a:spcPct val="50000"/>
              </a:spcBef>
            </a:pPr>
            <a:r>
              <a:rPr lang="en-US" sz="800"/>
              <a:t>Gerald E. Hills, ed., </a:t>
            </a:r>
            <a:r>
              <a:rPr lang="en-US" sz="800" i="1"/>
              <a:t>Marketing and Entrepreneurship</a:t>
            </a:r>
            <a:r>
              <a:rPr lang="en-US" sz="800"/>
              <a:t> (Quorum: 1994). http://knowledge.wharton.upenn.edu/papers/195.pdf</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457200"/>
          </a:xfrm>
        </p:spPr>
        <p:txBody>
          <a:bodyPr/>
          <a:lstStyle/>
          <a:p>
            <a:r>
              <a:rPr lang="en-US" sz="2400" dirty="0" smtClean="0"/>
              <a:t>Four Entry Strategies</a:t>
            </a:r>
          </a:p>
        </p:txBody>
      </p:sp>
      <p:sp>
        <p:nvSpPr>
          <p:cNvPr id="32771" name="Rectangle 3"/>
          <p:cNvSpPr>
            <a:spLocks noGrp="1" noChangeArrowheads="1"/>
          </p:cNvSpPr>
          <p:nvPr>
            <p:ph type="body" idx="1"/>
          </p:nvPr>
        </p:nvSpPr>
        <p:spPr>
          <a:xfrm>
            <a:off x="304800" y="685800"/>
            <a:ext cx="8534400" cy="5791200"/>
          </a:xfrm>
        </p:spPr>
        <p:txBody>
          <a:bodyPr>
            <a:normAutofit lnSpcReduction="10000"/>
          </a:bodyPr>
          <a:lstStyle/>
          <a:p>
            <a:pPr marL="287338" indent="-287338">
              <a:buFontTx/>
              <a:buAutoNum type="arabicPeriod"/>
            </a:pPr>
            <a:r>
              <a:rPr lang="en-US" sz="1600" dirty="0" smtClean="0"/>
              <a:t>The Blitzkrieg</a:t>
            </a:r>
          </a:p>
          <a:p>
            <a:pPr marL="801688" lvl="1" indent="-344488"/>
            <a:r>
              <a:rPr lang="en-US" sz="1300" dirty="0" smtClean="0"/>
              <a:t>This is a highly aggressive, broad-front strategy using all forces over a wide scope of geography and market segments for the purpose of establishing a strong, widespread market position as early as possible.</a:t>
            </a:r>
          </a:p>
          <a:p>
            <a:pPr marL="801688" lvl="1" indent="-344488"/>
            <a:r>
              <a:rPr lang="en-US" sz="1300" dirty="0" smtClean="0"/>
              <a:t>Because this strategy requires rapid market penetration, it probably would not be appropriate in a situation where there is not a munificent market—existing or clearly potential. This approach might, however, be taken even in a hostile market, provided internal commitment and resources are great enough to overcome competition over an unpredictable but necessary time. </a:t>
            </a:r>
          </a:p>
          <a:p>
            <a:pPr marL="287338" indent="-287338">
              <a:buFontTx/>
              <a:buAutoNum type="arabicPeriod"/>
            </a:pPr>
            <a:r>
              <a:rPr lang="en-US" sz="1600" dirty="0" smtClean="0"/>
              <a:t>The Cavalry Charge </a:t>
            </a:r>
          </a:p>
          <a:p>
            <a:pPr marL="801688" lvl="1" indent="-344488"/>
            <a:r>
              <a:rPr lang="en-US" sz="1300" dirty="0" smtClean="0"/>
              <a:t>This strategy is highly aggressive and focused. All the elements that can be aggressive might be used, that is, advertising, public relations, sales force intensity, and aggressive pricing, and they are concentrated on a market segment and/or a limited geographical area. This strategy is not uncommon for new consumer products. In building a new business around a technology, a cavalry charge would select one application, rather than many, focusing all effort in a concentrated fashion to achieve early success.</a:t>
            </a:r>
          </a:p>
          <a:p>
            <a:pPr marL="801688" lvl="1" indent="-344488"/>
            <a:r>
              <a:rPr lang="en-US" sz="1300" dirty="0" smtClean="0"/>
              <a:t>The cavalry charge requires a market that is munificent but not so hostile that the market segments into which entry is deferred are lost to competition. </a:t>
            </a:r>
          </a:p>
          <a:p>
            <a:pPr marL="287338" indent="-287338">
              <a:buFontTx/>
              <a:buAutoNum type="arabicPeriod"/>
            </a:pPr>
            <a:r>
              <a:rPr lang="en-US" sz="1600" dirty="0" smtClean="0"/>
              <a:t>The Strike Force Approach </a:t>
            </a:r>
          </a:p>
          <a:p>
            <a:pPr marL="801688" lvl="1" indent="-344488"/>
            <a:r>
              <a:rPr lang="en-US" sz="1300" dirty="0" smtClean="0"/>
              <a:t>This strategy is non-aggressive and focused. It is a low-key, calculated entry into a narrowly defined market. It uses relatively fewer resources than other approaches and demands less of a commitment from the firm. </a:t>
            </a:r>
          </a:p>
          <a:p>
            <a:pPr marL="801688" lvl="1" indent="-344488"/>
            <a:r>
              <a:rPr lang="en-US" sz="1300" dirty="0" smtClean="0"/>
              <a:t>This non-aggressive and focused strategy might be appropriate for a market at is hostile and sparse. The venture can quietly enter the market and establish laying the groundwork for further expansion. In a particularly hostile market, this back door entry can give the firm a foothold without alarming competitors. </a:t>
            </a:r>
          </a:p>
          <a:p>
            <a:pPr marL="287338" indent="-287338">
              <a:buFontTx/>
              <a:buAutoNum type="arabicPeriod"/>
            </a:pPr>
            <a:r>
              <a:rPr lang="en-US" sz="1600" dirty="0" smtClean="0"/>
              <a:t>Guerrilla Tactics </a:t>
            </a:r>
          </a:p>
          <a:p>
            <a:pPr marL="852488" lvl="1" indent="-395288"/>
            <a:r>
              <a:rPr lang="en-US" sz="1300" dirty="0" smtClean="0"/>
              <a:t>A guerrilla approach calls for a non-aggressive but wider scope of entry  characterized by the use of relatively low resources used to strike where they can be most effective in establishing a position in a market.</a:t>
            </a:r>
          </a:p>
          <a:p>
            <a:pPr marL="852488" lvl="1" indent="-395288"/>
            <a:r>
              <a:rPr lang="en-US" sz="1300" dirty="0" smtClean="0"/>
              <a:t>A guerrilla approach is appropriate in a market that is munificent but hostile. The breadth of market will support a broad entry, but the presence of major competitors calls for a less aggressive approach. It is also appropriate for exploration to determine the markets to focus on later without generating strong competitive interest or counteraction. </a:t>
            </a:r>
          </a:p>
        </p:txBody>
      </p:sp>
      <p:sp>
        <p:nvSpPr>
          <p:cNvPr id="32772" name="Text Box 4"/>
          <p:cNvSpPr txBox="1">
            <a:spLocks noChangeArrowheads="1"/>
          </p:cNvSpPr>
          <p:nvPr/>
        </p:nvSpPr>
        <p:spPr bwMode="auto">
          <a:xfrm>
            <a:off x="5181600" y="6324600"/>
            <a:ext cx="3124200" cy="336550"/>
          </a:xfrm>
          <a:prstGeom prst="rect">
            <a:avLst/>
          </a:prstGeom>
          <a:noFill/>
          <a:ln w="9525">
            <a:noFill/>
            <a:miter lim="800000"/>
            <a:headEnd/>
            <a:tailEnd/>
          </a:ln>
        </p:spPr>
        <p:txBody>
          <a:bodyPr>
            <a:spAutoFit/>
          </a:bodyPr>
          <a:lstStyle/>
          <a:p>
            <a:pPr>
              <a:spcBef>
                <a:spcPct val="50000"/>
              </a:spcBef>
            </a:pPr>
            <a:r>
              <a:rPr lang="en-US" sz="800"/>
              <a:t>Gerald E. Hills, ed., </a:t>
            </a:r>
            <a:r>
              <a:rPr lang="en-US" sz="800" i="1"/>
              <a:t>Marketing and Entrepreneurship</a:t>
            </a:r>
            <a:r>
              <a:rPr lang="en-US" sz="800"/>
              <a:t> (Quorum: 1994). http://knowledge.wharton.upenn.edu/papers/195.pdf</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04800" y="381000"/>
            <a:ext cx="1905000" cy="1371600"/>
          </a:xfrm>
        </p:spPr>
        <p:txBody>
          <a:bodyPr/>
          <a:lstStyle/>
          <a:p>
            <a:r>
              <a:rPr lang="en-US" sz="2400" smtClean="0"/>
              <a:t>Market Entry Strategies</a:t>
            </a:r>
          </a:p>
        </p:txBody>
      </p:sp>
      <p:graphicFrame>
        <p:nvGraphicFramePr>
          <p:cNvPr id="2050" name="Object 3"/>
          <p:cNvGraphicFramePr>
            <a:graphicFrameLocks noGrp="1" noChangeAspect="1"/>
          </p:cNvGraphicFramePr>
          <p:nvPr>
            <p:ph idx="1"/>
          </p:nvPr>
        </p:nvGraphicFramePr>
        <p:xfrm>
          <a:off x="2362200" y="152400"/>
          <a:ext cx="6575425" cy="6477000"/>
        </p:xfrm>
        <a:graphic>
          <a:graphicData uri="http://schemas.openxmlformats.org/presentationml/2006/ole">
            <mc:AlternateContent xmlns:mc="http://schemas.openxmlformats.org/markup-compatibility/2006">
              <mc:Choice xmlns:v="urn:schemas-microsoft-com:vml" Requires="v">
                <p:oleObj spid="_x0000_s2069" name="Worksheet" r:id="rId3" imgW="5981655" imgH="6133931" progId="Excel.Sheet.8">
                  <p:embed/>
                </p:oleObj>
              </mc:Choice>
              <mc:Fallback>
                <p:oleObj name="Worksheet" r:id="rId3" imgW="5981655" imgH="6133931"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52400"/>
                        <a:ext cx="6575425" cy="647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04800"/>
            <a:ext cx="7772400" cy="533400"/>
          </a:xfrm>
        </p:spPr>
        <p:txBody>
          <a:bodyPr/>
          <a:lstStyle/>
          <a:p>
            <a:r>
              <a:rPr lang="en-US" smtClean="0"/>
              <a:t>Entry Strategies</a:t>
            </a:r>
          </a:p>
        </p:txBody>
      </p:sp>
      <p:sp>
        <p:nvSpPr>
          <p:cNvPr id="33795" name="Rectangle 3"/>
          <p:cNvSpPr>
            <a:spLocks noGrp="1" noChangeArrowheads="1"/>
          </p:cNvSpPr>
          <p:nvPr>
            <p:ph type="body" idx="1"/>
          </p:nvPr>
        </p:nvSpPr>
        <p:spPr>
          <a:xfrm>
            <a:off x="304800" y="838200"/>
            <a:ext cx="8534400" cy="5715000"/>
          </a:xfrm>
        </p:spPr>
        <p:txBody>
          <a:bodyPr>
            <a:normAutofit lnSpcReduction="10000"/>
          </a:bodyPr>
          <a:lstStyle/>
          <a:p>
            <a:r>
              <a:rPr lang="en-US" sz="2000" dirty="0" smtClean="0"/>
              <a:t>Per William </a:t>
            </a:r>
            <a:r>
              <a:rPr lang="en-US" sz="2000" dirty="0" err="1" smtClean="0"/>
              <a:t>Bygrave</a:t>
            </a:r>
            <a:r>
              <a:rPr lang="en-US" sz="2000" dirty="0" smtClean="0"/>
              <a:t>,</a:t>
            </a:r>
          </a:p>
          <a:p>
            <a:r>
              <a:rPr lang="en-US" sz="2000" dirty="0" smtClean="0"/>
              <a:t>Winning strategies include some combination of the following attributes: better, cheaper, and faster. </a:t>
            </a:r>
          </a:p>
          <a:p>
            <a:pPr lvl="1"/>
            <a:r>
              <a:rPr lang="en-US" sz="1800" dirty="0" smtClean="0"/>
              <a:t>However, more often than not, your competitive advantage will be complemented by the tacit knowledge held by the people within your company.</a:t>
            </a:r>
          </a:p>
          <a:p>
            <a:pPr lvl="1"/>
            <a:r>
              <a:rPr lang="en-US" sz="1800" dirty="0" smtClean="0"/>
              <a:t>The most difficult aspects of a firm’s strategy to imitate are the people and the execution of the strategy.</a:t>
            </a:r>
          </a:p>
          <a:p>
            <a:r>
              <a:rPr lang="en-US" sz="2000" dirty="0" smtClean="0"/>
              <a:t>Successful launches are iterative. </a:t>
            </a:r>
          </a:p>
          <a:p>
            <a:pPr lvl="1"/>
            <a:r>
              <a:rPr lang="en-US" sz="1800" dirty="0" smtClean="0"/>
              <a:t>Benchmark competitors and learn “best practices” from firms that operate inside and outside your industry of interest. Create a simple matrix that identifies the firm, its margins), major cost categories, and any other elements that you think might be useful.</a:t>
            </a:r>
          </a:p>
          <a:p>
            <a:pPr lvl="1"/>
            <a:r>
              <a:rPr lang="en-US" sz="1800" dirty="0" smtClean="0"/>
              <a:t>You can devise your initial market test once you have a strong understanding of the competition. </a:t>
            </a:r>
          </a:p>
          <a:p>
            <a:pPr lvl="1"/>
            <a:r>
              <a:rPr lang="en-US" sz="1800" dirty="0" smtClean="0"/>
              <a:t>Developing a market test schedule not only guides your learning, but helps you understand when, how, and how much it will cost to achieve the next milestone. </a:t>
            </a:r>
          </a:p>
          <a:p>
            <a:pPr lvl="1"/>
            <a:r>
              <a:rPr lang="en-US" sz="1800" dirty="0" smtClean="0"/>
              <a:t>The concept of escalating market tests is powerful. While you can visualize and plan for your business in great detail over a long period of time, you never truly learn whether it is a viable business until you make a sale.</a:t>
            </a:r>
          </a:p>
          <a:p>
            <a:pPr lvl="1"/>
            <a:r>
              <a:rPr lang="en-US" sz="1800" dirty="0" smtClean="0"/>
              <a:t>The goal is to create a platform on which to grow your business</a:t>
            </a:r>
          </a:p>
        </p:txBody>
      </p:sp>
      <p:sp>
        <p:nvSpPr>
          <p:cNvPr id="33796" name="Text Box 4"/>
          <p:cNvSpPr txBox="1">
            <a:spLocks noChangeArrowheads="1"/>
          </p:cNvSpPr>
          <p:nvPr/>
        </p:nvSpPr>
        <p:spPr bwMode="auto">
          <a:xfrm>
            <a:off x="3962400" y="6477000"/>
            <a:ext cx="4716463" cy="214312"/>
          </a:xfrm>
          <a:prstGeom prst="rect">
            <a:avLst/>
          </a:prstGeom>
          <a:noFill/>
          <a:ln w="9525" algn="ctr">
            <a:noFill/>
            <a:miter lim="800000"/>
            <a:headEnd/>
            <a:tailEnd/>
          </a:ln>
        </p:spPr>
        <p:txBody>
          <a:bodyPr>
            <a:spAutoFit/>
          </a:bodyPr>
          <a:lstStyle/>
          <a:p>
            <a:pPr eaLnBrk="1" hangingPunct="1">
              <a:spcBef>
                <a:spcPct val="50000"/>
              </a:spcBef>
            </a:pPr>
            <a:r>
              <a:rPr lang="en-US" sz="800" dirty="0"/>
              <a:t>William </a:t>
            </a:r>
            <a:r>
              <a:rPr lang="en-US" sz="800" dirty="0" err="1"/>
              <a:t>Bygrave</a:t>
            </a:r>
            <a:r>
              <a:rPr lang="en-US" sz="800" dirty="0"/>
              <a:t> and Andrew </a:t>
            </a:r>
            <a:r>
              <a:rPr lang="en-US" sz="800" dirty="0" err="1"/>
              <a:t>Zacharakis</a:t>
            </a:r>
            <a:r>
              <a:rPr lang="en-US" sz="800" dirty="0"/>
              <a:t>, </a:t>
            </a:r>
            <a:r>
              <a:rPr lang="en-US" sz="800" i="1" dirty="0"/>
              <a:t>Entrepreneurship</a:t>
            </a:r>
            <a:r>
              <a:rPr lang="en-US" sz="800" dirty="0"/>
              <a:t>, (John Wiley &amp; Sons, Inc.: 2008).</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5800" y="1447800"/>
            <a:ext cx="7772400" cy="1524000"/>
          </a:xfrm>
        </p:spPr>
        <p:txBody>
          <a:bodyPr/>
          <a:lstStyle/>
          <a:p>
            <a:r>
              <a:rPr lang="en-US" sz="4400" dirty="0" smtClean="0"/>
              <a:t>Appendix:</a:t>
            </a:r>
            <a:br>
              <a:rPr lang="en-US" sz="4400" dirty="0" smtClean="0"/>
            </a:br>
            <a:r>
              <a:rPr lang="en-US" sz="4400" dirty="0" smtClean="0"/>
              <a:t>Made to Stick</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685800" y="228600"/>
            <a:ext cx="7772400" cy="457200"/>
          </a:xfrm>
        </p:spPr>
        <p:txBody>
          <a:bodyPr/>
          <a:lstStyle/>
          <a:p>
            <a:r>
              <a:rPr lang="en-US" sz="2800" dirty="0" smtClean="0"/>
              <a:t>Introduction</a:t>
            </a:r>
            <a:endParaRPr lang="en-US" sz="2800" dirty="0"/>
          </a:p>
        </p:txBody>
      </p:sp>
      <p:sp>
        <p:nvSpPr>
          <p:cNvPr id="310275" name="Rectangle 3"/>
          <p:cNvSpPr>
            <a:spLocks noGrp="1" noChangeArrowheads="1"/>
          </p:cNvSpPr>
          <p:nvPr>
            <p:ph type="body" idx="1"/>
          </p:nvPr>
        </p:nvSpPr>
        <p:spPr>
          <a:xfrm>
            <a:off x="152400" y="685800"/>
            <a:ext cx="8839200" cy="5943600"/>
          </a:xfrm>
        </p:spPr>
        <p:txBody>
          <a:bodyPr>
            <a:noAutofit/>
          </a:bodyPr>
          <a:lstStyle/>
          <a:p>
            <a:pPr>
              <a:lnSpc>
                <a:spcPct val="120000"/>
              </a:lnSpc>
            </a:pPr>
            <a:r>
              <a:rPr lang="en-US" sz="1410" b="1" dirty="0" smtClean="0"/>
              <a:t>The broad question, then, is how do you design an idea that sticks? </a:t>
            </a:r>
          </a:p>
          <a:p>
            <a:pPr>
              <a:lnSpc>
                <a:spcPct val="120000"/>
              </a:lnSpc>
            </a:pPr>
            <a:r>
              <a:rPr lang="en-US" sz="1410" dirty="0" smtClean="0"/>
              <a:t>Chip, as a professor at Stanford University, had spent about ten years asking why bad ideas sometimes won out in the social marketplace of ideas. How could a false idea displace a true one? And what made some ideas more viral than others? As an entry point into these topics, he dove into the realm of “naturally sticky” ideas such as urban legends and conspiracy theories…. Urban legends are false, but many naturally sticky ideas are true. In fact, perhaps the oldest class of naturally sticky ideas is the proverb—a nugget of wisdom that often endures over centuries and across cultures. As in example, versions of the proverb “Where there’s smoke there’s fire” have appeared in more than fifty-five different languages. </a:t>
            </a:r>
          </a:p>
          <a:p>
            <a:pPr>
              <a:lnSpc>
                <a:spcPct val="120000"/>
              </a:lnSpc>
            </a:pPr>
            <a:r>
              <a:rPr lang="en-US" sz="1410" dirty="0" smtClean="0"/>
              <a:t>We wanted to take apart sticky ideas—both natural and created— and figure out what made them stick. What makes urban legends so compelling? Why do some chemistry lessons work better than others? Why does virtually every society circulate a set of proverbs? Why do some political ideas circulate widely while others fall short? </a:t>
            </a:r>
          </a:p>
          <a:p>
            <a:pPr>
              <a:lnSpc>
                <a:spcPct val="120000"/>
              </a:lnSpc>
            </a:pPr>
            <a:r>
              <a:rPr lang="en-US" sz="1410" dirty="0" smtClean="0"/>
              <a:t>In short, we were looking to understand what sticks. We adopted the “what sticks” terminology from one of our favorite authors, Malcolm </a:t>
            </a:r>
            <a:r>
              <a:rPr lang="en-US" sz="1410" dirty="0" err="1" smtClean="0"/>
              <a:t>Gladwell</a:t>
            </a:r>
            <a:r>
              <a:rPr lang="en-US" sz="1410" dirty="0" smtClean="0"/>
              <a:t>. In 2000, </a:t>
            </a:r>
            <a:r>
              <a:rPr lang="en-US" sz="1410" dirty="0" err="1" smtClean="0"/>
              <a:t>Gladwell</a:t>
            </a:r>
            <a:r>
              <a:rPr lang="en-US" sz="1410" dirty="0" smtClean="0"/>
              <a:t> wrote a brilliant book called </a:t>
            </a:r>
            <a:r>
              <a:rPr lang="en-US" sz="1410" i="1" dirty="0" smtClean="0"/>
              <a:t>The Tipping Point</a:t>
            </a:r>
            <a:r>
              <a:rPr lang="en-US" sz="1410" dirty="0" smtClean="0"/>
              <a:t>, which examined the forces that cause social phenomena to “tip,” or make the leap from small groups to big groups, the way contagious diseases spread rapidly once they infect a certain critical mass of people. </a:t>
            </a:r>
          </a:p>
          <a:p>
            <a:pPr>
              <a:lnSpc>
                <a:spcPct val="120000"/>
              </a:lnSpc>
            </a:pPr>
            <a:r>
              <a:rPr lang="en-US" sz="1410" dirty="0" smtClean="0"/>
              <a:t>The Tipping Point has three sections. The first addresses the need to get the right people, and the third addresses the need for the right context. </a:t>
            </a:r>
            <a:r>
              <a:rPr lang="en-US" sz="1410" b="1" dirty="0" smtClean="0"/>
              <a:t>The middle section of the book, “The Stickiness Factor,” argues that innovations are more likely to tip when they’re sticky</a:t>
            </a:r>
            <a:r>
              <a:rPr lang="en-US" sz="1410" dirty="0" smtClean="0"/>
              <a:t>.</a:t>
            </a:r>
          </a:p>
          <a:p>
            <a:pPr>
              <a:lnSpc>
                <a:spcPct val="120000"/>
              </a:lnSpc>
            </a:pPr>
            <a:r>
              <a:rPr lang="en-US" sz="1410" dirty="0" smtClean="0"/>
              <a:t>This book is a complement to </a:t>
            </a:r>
            <a:r>
              <a:rPr lang="en-US" sz="1410" i="1" dirty="0" smtClean="0"/>
              <a:t>The Tipping Point </a:t>
            </a:r>
            <a:r>
              <a:rPr lang="en-US" sz="1410" dirty="0" smtClean="0"/>
              <a:t>in the sense that will identify the traits that make ideas sticky, a subject that was beyond the scope of </a:t>
            </a:r>
            <a:r>
              <a:rPr lang="en-US" sz="1410" dirty="0" err="1" smtClean="0"/>
              <a:t>Gladwell’s</a:t>
            </a:r>
            <a:r>
              <a:rPr lang="en-US" sz="1410" dirty="0" smtClean="0"/>
              <a:t> book. </a:t>
            </a:r>
            <a:r>
              <a:rPr lang="en-US" sz="1410" dirty="0" err="1" smtClean="0"/>
              <a:t>Gladwell</a:t>
            </a:r>
            <a:r>
              <a:rPr lang="en-US" sz="1410" dirty="0" smtClean="0"/>
              <a:t> was interested in what makes social epidemics epidemic. </a:t>
            </a:r>
            <a:r>
              <a:rPr lang="en-US" sz="1410" b="1" dirty="0" smtClean="0"/>
              <a:t>Our interest is in how effective ideas are constructed—what makes some ideas stick and others disappear.</a:t>
            </a:r>
            <a:r>
              <a:rPr lang="en-US" sz="1410" dirty="0" smtClean="0"/>
              <a:t> </a:t>
            </a:r>
            <a:endParaRPr lang="en-US" sz="1410" dirty="0"/>
          </a:p>
        </p:txBody>
      </p:sp>
      <p:sp>
        <p:nvSpPr>
          <p:cNvPr id="310276" name="Text Box 4"/>
          <p:cNvSpPr txBox="1">
            <a:spLocks noChangeArrowheads="1"/>
          </p:cNvSpPr>
          <p:nvPr/>
        </p:nvSpPr>
        <p:spPr bwMode="auto">
          <a:xfrm>
            <a:off x="5029200" y="6477000"/>
            <a:ext cx="3352800" cy="215444"/>
          </a:xfrm>
          <a:prstGeom prst="rect">
            <a:avLst/>
          </a:prstGeom>
          <a:noFill/>
          <a:ln w="9525" algn="ctr">
            <a:noFill/>
            <a:miter lim="800000"/>
            <a:headEnd/>
            <a:tailEnd/>
          </a:ln>
          <a:effectLst/>
        </p:spPr>
        <p:txBody>
          <a:bodyPr wrap="square">
            <a:spAutoFit/>
          </a:bodyPr>
          <a:lstStyle/>
          <a:p>
            <a:pPr eaLnBrk="1" hangingPunct="1">
              <a:spcBef>
                <a:spcPct val="50000"/>
              </a:spcBef>
            </a:pPr>
            <a:r>
              <a:rPr lang="en-US" sz="800" dirty="0" smtClean="0">
                <a:solidFill>
                  <a:srgbClr val="000000"/>
                </a:solidFill>
              </a:rPr>
              <a:t>Chip Heath and Dan Heath, </a:t>
            </a:r>
            <a:r>
              <a:rPr lang="en-US" sz="800" i="1" dirty="0" smtClean="0">
                <a:solidFill>
                  <a:srgbClr val="000000"/>
                </a:solidFill>
              </a:rPr>
              <a:t>Made to Stick </a:t>
            </a:r>
            <a:r>
              <a:rPr lang="en-US" sz="800" dirty="0" smtClean="0">
                <a:solidFill>
                  <a:srgbClr val="000000"/>
                </a:solidFill>
              </a:rPr>
              <a:t>(Random House: 2007).</a:t>
            </a:r>
            <a:endParaRPr lang="en-US" sz="800"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685800" y="228600"/>
            <a:ext cx="7772400" cy="457200"/>
          </a:xfrm>
        </p:spPr>
        <p:txBody>
          <a:bodyPr/>
          <a:lstStyle/>
          <a:p>
            <a:r>
              <a:rPr lang="en-US" sz="2800" dirty="0" smtClean="0"/>
              <a:t>Six Principles of Sticky Ideas</a:t>
            </a:r>
            <a:endParaRPr lang="en-US" sz="2800" dirty="0"/>
          </a:p>
        </p:txBody>
      </p:sp>
      <p:sp>
        <p:nvSpPr>
          <p:cNvPr id="310275" name="Rectangle 3"/>
          <p:cNvSpPr>
            <a:spLocks noGrp="1" noChangeArrowheads="1"/>
          </p:cNvSpPr>
          <p:nvPr>
            <p:ph type="body" idx="1"/>
          </p:nvPr>
        </p:nvSpPr>
        <p:spPr>
          <a:xfrm>
            <a:off x="228600" y="762000"/>
            <a:ext cx="8686800" cy="5867400"/>
          </a:xfrm>
        </p:spPr>
        <p:txBody>
          <a:bodyPr>
            <a:normAutofit/>
          </a:bodyPr>
          <a:lstStyle/>
          <a:p>
            <a:r>
              <a:rPr lang="en-US" sz="1500" b="1" dirty="0" smtClean="0"/>
              <a:t>PRINCIPLE 1: SIMPLICITY </a:t>
            </a:r>
          </a:p>
          <a:p>
            <a:r>
              <a:rPr lang="en-US" sz="1500" dirty="0" smtClean="0"/>
              <a:t>How do we find the essential core of our ideas? A successful defense lawyer sys, “If you argue ten points, even if each is a good point, when they get back to the jury room they won’t remember any.” To strip an idea down to its core, we must be masters of exclusion. We must relentlessly prioritize. Saying something short is not the mission—sound bites are not the ideal. Proverbs are the ideal. We must create ideas that are both simple and profound. The Golden Rule is the ultimate model of simplicity: a one-sentence statement so profound that an individual could spend a lifetime learning to follow it. </a:t>
            </a:r>
          </a:p>
          <a:p>
            <a:r>
              <a:rPr lang="en-US" sz="1500" b="1" dirty="0" smtClean="0"/>
              <a:t>PRINCIPLE 2: UNEXPECTEDNESS </a:t>
            </a:r>
          </a:p>
          <a:p>
            <a:r>
              <a:rPr lang="en-US" sz="1500" dirty="0" smtClean="0"/>
              <a:t>How do we get our audience to pay attention to our ideas, and how do we maintain their interest when we need  time to get the ideas across? We need to violate people’s expectations. We need to be counterintuitive. A bag of popcorn is as unhealthy </a:t>
            </a:r>
            <a:r>
              <a:rPr lang="en-US" sz="1500" i="1" dirty="0" smtClean="0"/>
              <a:t>as a whole day’s worth of fatty foods! </a:t>
            </a:r>
            <a:r>
              <a:rPr lang="en-US" sz="1500" dirty="0" smtClean="0"/>
              <a:t>We can use surprise—an emotion whose function is to increase alertness and cause focus—to grab people’s attention. But surprise doesn’t last. For our idea to endure, we must generate interest and curiosity. How do you keep students engaged during the forty-eighth history class of the year? We can engage people’s curiosity over a long period of time by systematically “opening gaps” in their knowledge—and then filling those gaps. </a:t>
            </a:r>
          </a:p>
          <a:p>
            <a:r>
              <a:rPr lang="en-US" sz="1500" b="1" dirty="0" smtClean="0"/>
              <a:t>PRINCIPLE 3: CONCRETENESS </a:t>
            </a:r>
          </a:p>
          <a:p>
            <a:r>
              <a:rPr lang="en-US" sz="1500" dirty="0" smtClean="0"/>
              <a:t>How do we make our ideas clear? We must explain our ideas in terms of human actions, in terms of sensory information. This is where so much business communication goes awry. Mission statements, synergies, strategies, visions—they are often ambiguous to the point of being meaningless. Naturally sticky ideas are full of concrete images…because our brains are wired to remember concrete data. In proverbs, abstract truths are often encoded in concrete language: “A bird in hand is worth two in the bush.” Speaking concretely is the only way to ensure that our idea will mean the same thing to everyone in our audience. </a:t>
            </a:r>
            <a:endParaRPr lang="en-US" sz="1500" dirty="0"/>
          </a:p>
        </p:txBody>
      </p:sp>
      <p:sp>
        <p:nvSpPr>
          <p:cNvPr id="310276" name="Text Box 4"/>
          <p:cNvSpPr txBox="1">
            <a:spLocks noChangeArrowheads="1"/>
          </p:cNvSpPr>
          <p:nvPr/>
        </p:nvSpPr>
        <p:spPr bwMode="auto">
          <a:xfrm>
            <a:off x="5029200" y="6477000"/>
            <a:ext cx="3352800" cy="215444"/>
          </a:xfrm>
          <a:prstGeom prst="rect">
            <a:avLst/>
          </a:prstGeom>
          <a:noFill/>
          <a:ln w="9525" algn="ctr">
            <a:noFill/>
            <a:miter lim="800000"/>
            <a:headEnd/>
            <a:tailEnd/>
          </a:ln>
          <a:effectLst/>
        </p:spPr>
        <p:txBody>
          <a:bodyPr wrap="square">
            <a:spAutoFit/>
          </a:bodyPr>
          <a:lstStyle/>
          <a:p>
            <a:pPr eaLnBrk="1" hangingPunct="1">
              <a:spcBef>
                <a:spcPct val="50000"/>
              </a:spcBef>
            </a:pPr>
            <a:r>
              <a:rPr lang="en-US" sz="800" dirty="0" smtClean="0">
                <a:solidFill>
                  <a:srgbClr val="000000"/>
                </a:solidFill>
              </a:rPr>
              <a:t>Chip Heath and Dan Heath, </a:t>
            </a:r>
            <a:r>
              <a:rPr lang="en-US" sz="800" i="1" dirty="0" smtClean="0">
                <a:solidFill>
                  <a:srgbClr val="000000"/>
                </a:solidFill>
              </a:rPr>
              <a:t>Made to Stick </a:t>
            </a:r>
            <a:r>
              <a:rPr lang="en-US" sz="800" dirty="0" smtClean="0">
                <a:solidFill>
                  <a:srgbClr val="000000"/>
                </a:solidFill>
              </a:rPr>
              <a:t>(Random House: 2007).</a:t>
            </a:r>
            <a:endParaRPr lang="en-US" sz="80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Getting Organized</a:t>
            </a:r>
          </a:p>
        </p:txBody>
      </p:sp>
      <p:sp>
        <p:nvSpPr>
          <p:cNvPr id="8195" name="Text Box 3"/>
          <p:cNvSpPr txBox="1">
            <a:spLocks noChangeArrowheads="1"/>
          </p:cNvSpPr>
          <p:nvPr/>
        </p:nvSpPr>
        <p:spPr bwMode="auto">
          <a:xfrm>
            <a:off x="593725" y="2330450"/>
            <a:ext cx="1176338" cy="830263"/>
          </a:xfrm>
          <a:prstGeom prst="rect">
            <a:avLst/>
          </a:prstGeom>
          <a:noFill/>
          <a:ln w="9525">
            <a:noFill/>
            <a:miter lim="800000"/>
            <a:headEnd/>
            <a:tailEnd/>
          </a:ln>
        </p:spPr>
        <p:txBody>
          <a:bodyPr wrap="none">
            <a:spAutoFit/>
          </a:bodyPr>
          <a:lstStyle/>
          <a:p>
            <a:r>
              <a:rPr lang="en-US" sz="2400" b="1">
                <a:solidFill>
                  <a:schemeClr val="tx2"/>
                </a:solidFill>
                <a:cs typeface="Arial" charset="0"/>
              </a:rPr>
              <a:t>Macro </a:t>
            </a:r>
            <a:endParaRPr lang="en-US" sz="2400">
              <a:solidFill>
                <a:schemeClr val="tx2"/>
              </a:solidFill>
              <a:cs typeface="Arial" charset="0"/>
            </a:endParaRPr>
          </a:p>
          <a:p>
            <a:r>
              <a:rPr lang="en-US" sz="2400" b="1">
                <a:solidFill>
                  <a:schemeClr val="tx2"/>
                </a:solidFill>
                <a:cs typeface="Arial" charset="0"/>
              </a:rPr>
              <a:t>Level</a:t>
            </a:r>
            <a:r>
              <a:rPr lang="en-GB" sz="2400">
                <a:solidFill>
                  <a:schemeClr val="tx2"/>
                </a:solidFill>
                <a:cs typeface="Arial" charset="0"/>
              </a:rPr>
              <a:t> </a:t>
            </a:r>
          </a:p>
        </p:txBody>
      </p:sp>
      <p:sp>
        <p:nvSpPr>
          <p:cNvPr id="8196" name="Text Box 4"/>
          <p:cNvSpPr txBox="1">
            <a:spLocks noChangeArrowheads="1"/>
          </p:cNvSpPr>
          <p:nvPr/>
        </p:nvSpPr>
        <p:spPr bwMode="auto">
          <a:xfrm>
            <a:off x="593725" y="3976688"/>
            <a:ext cx="1090613" cy="830262"/>
          </a:xfrm>
          <a:prstGeom prst="rect">
            <a:avLst/>
          </a:prstGeom>
          <a:noFill/>
          <a:ln w="9525">
            <a:noFill/>
            <a:miter lim="800000"/>
            <a:headEnd/>
            <a:tailEnd/>
          </a:ln>
        </p:spPr>
        <p:txBody>
          <a:bodyPr wrap="none">
            <a:spAutoFit/>
          </a:bodyPr>
          <a:lstStyle/>
          <a:p>
            <a:r>
              <a:rPr lang="en-US" sz="2400" b="1">
                <a:solidFill>
                  <a:schemeClr val="tx2"/>
                </a:solidFill>
                <a:cs typeface="Arial" charset="0"/>
              </a:rPr>
              <a:t>Micro </a:t>
            </a:r>
            <a:endParaRPr lang="en-US" sz="2400" i="1">
              <a:solidFill>
                <a:schemeClr val="tx2"/>
              </a:solidFill>
              <a:cs typeface="Arial" charset="0"/>
            </a:endParaRPr>
          </a:p>
          <a:p>
            <a:r>
              <a:rPr lang="en-US" sz="2400" b="1">
                <a:solidFill>
                  <a:schemeClr val="tx2"/>
                </a:solidFill>
                <a:cs typeface="Arial" charset="0"/>
              </a:rPr>
              <a:t>Level</a:t>
            </a:r>
            <a:r>
              <a:rPr lang="en-GB" sz="2400">
                <a:solidFill>
                  <a:schemeClr val="tx2"/>
                </a:solidFill>
                <a:cs typeface="Arial" charset="0"/>
              </a:rPr>
              <a:t> </a:t>
            </a:r>
          </a:p>
        </p:txBody>
      </p:sp>
      <p:sp>
        <p:nvSpPr>
          <p:cNvPr id="8197" name="Text Box 5"/>
          <p:cNvSpPr txBox="1">
            <a:spLocks noChangeArrowheads="1"/>
          </p:cNvSpPr>
          <p:nvPr/>
        </p:nvSpPr>
        <p:spPr bwMode="auto">
          <a:xfrm>
            <a:off x="1981200" y="1524000"/>
            <a:ext cx="2647950" cy="461963"/>
          </a:xfrm>
          <a:prstGeom prst="rect">
            <a:avLst/>
          </a:prstGeom>
          <a:noFill/>
          <a:ln w="9525">
            <a:noFill/>
            <a:miter lim="800000"/>
            <a:headEnd/>
            <a:tailEnd/>
          </a:ln>
        </p:spPr>
        <p:txBody>
          <a:bodyPr wrap="none">
            <a:spAutoFit/>
          </a:bodyPr>
          <a:lstStyle/>
          <a:p>
            <a:r>
              <a:rPr lang="en-US" sz="2400" b="1">
                <a:solidFill>
                  <a:schemeClr val="tx2"/>
                </a:solidFill>
                <a:cs typeface="Arial" charset="0"/>
              </a:rPr>
              <a:t>Market Domains</a:t>
            </a:r>
            <a:r>
              <a:rPr lang="en-GB" sz="2400">
                <a:solidFill>
                  <a:schemeClr val="tx2"/>
                </a:solidFill>
                <a:cs typeface="Arial" charset="0"/>
              </a:rPr>
              <a:t> </a:t>
            </a:r>
          </a:p>
        </p:txBody>
      </p:sp>
      <p:sp>
        <p:nvSpPr>
          <p:cNvPr id="8198" name="Text Box 6"/>
          <p:cNvSpPr txBox="1">
            <a:spLocks noChangeArrowheads="1"/>
          </p:cNvSpPr>
          <p:nvPr/>
        </p:nvSpPr>
        <p:spPr bwMode="auto">
          <a:xfrm>
            <a:off x="4876800" y="1524000"/>
            <a:ext cx="2868613" cy="461963"/>
          </a:xfrm>
          <a:prstGeom prst="rect">
            <a:avLst/>
          </a:prstGeom>
          <a:noFill/>
          <a:ln w="9525">
            <a:noFill/>
            <a:miter lim="800000"/>
            <a:headEnd/>
            <a:tailEnd/>
          </a:ln>
        </p:spPr>
        <p:txBody>
          <a:bodyPr wrap="none">
            <a:spAutoFit/>
          </a:bodyPr>
          <a:lstStyle/>
          <a:p>
            <a:r>
              <a:rPr lang="en-US" sz="2400" b="1">
                <a:solidFill>
                  <a:schemeClr val="tx2"/>
                </a:solidFill>
                <a:cs typeface="Arial" charset="0"/>
              </a:rPr>
              <a:t>Industry Domains</a:t>
            </a:r>
            <a:r>
              <a:rPr lang="en-GB" sz="2400">
                <a:solidFill>
                  <a:schemeClr val="tx2"/>
                </a:solidFill>
                <a:cs typeface="Arial" charset="0"/>
              </a:rPr>
              <a:t> </a:t>
            </a:r>
          </a:p>
        </p:txBody>
      </p:sp>
      <p:sp>
        <p:nvSpPr>
          <p:cNvPr id="8" name="Oval 7"/>
          <p:cNvSpPr>
            <a:spLocks noChangeArrowheads="1"/>
          </p:cNvSpPr>
          <p:nvPr/>
        </p:nvSpPr>
        <p:spPr bwMode="auto">
          <a:xfrm>
            <a:off x="3429000" y="2652713"/>
            <a:ext cx="2667000" cy="2462212"/>
          </a:xfrm>
          <a:prstGeom prst="ellipse">
            <a:avLst/>
          </a:prstGeom>
          <a:solidFill>
            <a:srgbClr val="FFFFFF"/>
          </a:solidFill>
          <a:ln w="9525">
            <a:solidFill>
              <a:schemeClr val="tx1"/>
            </a:solidFill>
            <a:round/>
            <a:headEnd/>
            <a:tailEnd/>
          </a:ln>
        </p:spPr>
        <p:txBody>
          <a:bodyPr/>
          <a:lstStyle/>
          <a:p>
            <a:r>
              <a:rPr lang="en-US" sz="1200">
                <a:solidFill>
                  <a:schemeClr val="tx2"/>
                </a:solidFill>
                <a:cs typeface="Arial" charset="0"/>
              </a:rPr>
              <a:t>Mission,           Ability to</a:t>
            </a:r>
          </a:p>
          <a:p>
            <a:r>
              <a:rPr lang="en-US" sz="1200">
                <a:solidFill>
                  <a:schemeClr val="tx2"/>
                </a:solidFill>
                <a:cs typeface="Arial" charset="0"/>
              </a:rPr>
              <a:t>Aspirations,      Execute </a:t>
            </a:r>
          </a:p>
          <a:p>
            <a:r>
              <a:rPr lang="en-US" sz="1200">
                <a:solidFill>
                  <a:schemeClr val="tx2"/>
                </a:solidFill>
                <a:cs typeface="Arial" charset="0"/>
              </a:rPr>
              <a:t>Propensity        on CSFs</a:t>
            </a:r>
          </a:p>
          <a:p>
            <a:r>
              <a:rPr lang="en-US" sz="1200">
                <a:solidFill>
                  <a:schemeClr val="tx2"/>
                </a:solidFill>
                <a:cs typeface="Arial" charset="0"/>
              </a:rPr>
              <a:t>for Risk </a:t>
            </a:r>
          </a:p>
          <a:p>
            <a:endParaRPr lang="en-US" sz="1200">
              <a:solidFill>
                <a:schemeClr val="tx2"/>
              </a:solidFill>
              <a:cs typeface="Arial" charset="0"/>
            </a:endParaRPr>
          </a:p>
          <a:p>
            <a:endParaRPr lang="en-US" sz="1200">
              <a:solidFill>
                <a:schemeClr val="tx2"/>
              </a:solidFill>
              <a:cs typeface="Arial" charset="0"/>
            </a:endParaRPr>
          </a:p>
          <a:p>
            <a:endParaRPr lang="en-US" sz="1200">
              <a:solidFill>
                <a:schemeClr val="tx2"/>
              </a:solidFill>
              <a:cs typeface="Arial" charset="0"/>
            </a:endParaRPr>
          </a:p>
          <a:p>
            <a:r>
              <a:rPr lang="en-US" sz="1200">
                <a:solidFill>
                  <a:schemeClr val="tx2"/>
                </a:solidFill>
                <a:cs typeface="Arial" charset="0"/>
              </a:rPr>
              <a:t>      Connectedness up </a:t>
            </a:r>
          </a:p>
          <a:p>
            <a:r>
              <a:rPr lang="en-US" sz="1200">
                <a:solidFill>
                  <a:schemeClr val="tx2"/>
                </a:solidFill>
                <a:cs typeface="Arial" charset="0"/>
              </a:rPr>
              <a:t>   and down Value Chain</a:t>
            </a:r>
          </a:p>
        </p:txBody>
      </p:sp>
      <p:sp>
        <p:nvSpPr>
          <p:cNvPr id="8200" name="Line 8"/>
          <p:cNvSpPr>
            <a:spLocks noChangeShapeType="1"/>
          </p:cNvSpPr>
          <p:nvPr/>
        </p:nvSpPr>
        <p:spPr bwMode="auto">
          <a:xfrm>
            <a:off x="4765675" y="2697163"/>
            <a:ext cx="0" cy="1231900"/>
          </a:xfrm>
          <a:prstGeom prst="line">
            <a:avLst/>
          </a:prstGeom>
          <a:noFill/>
          <a:ln w="9525">
            <a:solidFill>
              <a:srgbClr val="000000"/>
            </a:solidFill>
            <a:round/>
            <a:headEnd/>
            <a:tailEnd/>
          </a:ln>
        </p:spPr>
        <p:txBody>
          <a:bodyPr/>
          <a:lstStyle/>
          <a:p>
            <a:endParaRPr lang="en-US"/>
          </a:p>
        </p:txBody>
      </p:sp>
      <p:sp>
        <p:nvSpPr>
          <p:cNvPr id="8201" name="Line 9"/>
          <p:cNvSpPr>
            <a:spLocks noChangeShapeType="1"/>
          </p:cNvSpPr>
          <p:nvPr/>
        </p:nvSpPr>
        <p:spPr bwMode="auto">
          <a:xfrm flipV="1">
            <a:off x="3660775" y="3916363"/>
            <a:ext cx="1160463" cy="671512"/>
          </a:xfrm>
          <a:prstGeom prst="line">
            <a:avLst/>
          </a:prstGeom>
          <a:noFill/>
          <a:ln w="9525">
            <a:solidFill>
              <a:srgbClr val="000000"/>
            </a:solidFill>
            <a:round/>
            <a:headEnd/>
            <a:tailEnd/>
          </a:ln>
        </p:spPr>
        <p:txBody>
          <a:bodyPr/>
          <a:lstStyle/>
          <a:p>
            <a:endParaRPr lang="en-US"/>
          </a:p>
        </p:txBody>
      </p:sp>
      <p:sp>
        <p:nvSpPr>
          <p:cNvPr id="8202" name="Line 10"/>
          <p:cNvSpPr>
            <a:spLocks noChangeShapeType="1"/>
          </p:cNvSpPr>
          <p:nvPr/>
        </p:nvSpPr>
        <p:spPr bwMode="auto">
          <a:xfrm flipH="1" flipV="1">
            <a:off x="4703763" y="3905250"/>
            <a:ext cx="1160462" cy="671513"/>
          </a:xfrm>
          <a:prstGeom prst="line">
            <a:avLst/>
          </a:prstGeom>
          <a:noFill/>
          <a:ln w="9525">
            <a:solidFill>
              <a:srgbClr val="000000"/>
            </a:solidFill>
            <a:round/>
            <a:headEnd/>
            <a:tailEnd/>
          </a:ln>
        </p:spPr>
        <p:txBody>
          <a:bodyPr/>
          <a:lstStyle/>
          <a:p>
            <a:endParaRPr lang="en-US"/>
          </a:p>
        </p:txBody>
      </p:sp>
      <p:sp>
        <p:nvSpPr>
          <p:cNvPr id="12" name="Text Box 11"/>
          <p:cNvSpPr txBox="1">
            <a:spLocks noChangeArrowheads="1"/>
          </p:cNvSpPr>
          <p:nvPr/>
        </p:nvSpPr>
        <p:spPr bwMode="auto">
          <a:xfrm>
            <a:off x="4279900" y="3795713"/>
            <a:ext cx="901700" cy="447675"/>
          </a:xfrm>
          <a:prstGeom prst="rect">
            <a:avLst/>
          </a:prstGeom>
          <a:solidFill>
            <a:srgbClr val="FFFFFF"/>
          </a:solidFill>
          <a:ln w="9525">
            <a:solidFill>
              <a:srgbClr val="000000"/>
            </a:solidFill>
            <a:miter lim="800000"/>
            <a:headEnd/>
            <a:tailEnd/>
          </a:ln>
        </p:spPr>
        <p:txBody>
          <a:bodyPr/>
          <a:lstStyle/>
          <a:p>
            <a:pPr algn="ctr">
              <a:spcAft>
                <a:spcPts val="600"/>
              </a:spcAft>
            </a:pPr>
            <a:r>
              <a:rPr lang="en-US" sz="1200" b="1">
                <a:cs typeface="Arial" charset="0"/>
              </a:rPr>
              <a:t>Team Domains</a:t>
            </a:r>
          </a:p>
        </p:txBody>
      </p:sp>
      <p:sp>
        <p:nvSpPr>
          <p:cNvPr id="8204" name="Line 12"/>
          <p:cNvSpPr>
            <a:spLocks noChangeShapeType="1"/>
          </p:cNvSpPr>
          <p:nvPr/>
        </p:nvSpPr>
        <p:spPr bwMode="auto">
          <a:xfrm>
            <a:off x="4765675" y="2181225"/>
            <a:ext cx="0" cy="447675"/>
          </a:xfrm>
          <a:prstGeom prst="line">
            <a:avLst/>
          </a:prstGeom>
          <a:noFill/>
          <a:ln w="9525">
            <a:solidFill>
              <a:schemeClr val="tx1"/>
            </a:solidFill>
            <a:round/>
            <a:headEnd/>
            <a:tailEnd/>
          </a:ln>
        </p:spPr>
        <p:txBody>
          <a:bodyPr/>
          <a:lstStyle/>
          <a:p>
            <a:endParaRPr lang="en-US"/>
          </a:p>
        </p:txBody>
      </p:sp>
      <p:sp>
        <p:nvSpPr>
          <p:cNvPr id="8205" name="Line 13"/>
          <p:cNvSpPr>
            <a:spLocks noChangeShapeType="1"/>
          </p:cNvSpPr>
          <p:nvPr/>
        </p:nvSpPr>
        <p:spPr bwMode="auto">
          <a:xfrm flipH="1" flipV="1">
            <a:off x="4784725" y="5114925"/>
            <a:ext cx="15875" cy="600075"/>
          </a:xfrm>
          <a:prstGeom prst="line">
            <a:avLst/>
          </a:prstGeom>
          <a:noFill/>
          <a:ln w="9525">
            <a:solidFill>
              <a:schemeClr val="tx1"/>
            </a:solidFill>
            <a:round/>
            <a:headEnd/>
            <a:tailEnd/>
          </a:ln>
        </p:spPr>
        <p:txBody>
          <a:bodyPr/>
          <a:lstStyle/>
          <a:p>
            <a:endParaRPr lang="en-US"/>
          </a:p>
        </p:txBody>
      </p:sp>
      <p:sp>
        <p:nvSpPr>
          <p:cNvPr id="8206" name="Text Box 14"/>
          <p:cNvSpPr txBox="1">
            <a:spLocks noChangeArrowheads="1"/>
          </p:cNvSpPr>
          <p:nvPr/>
        </p:nvSpPr>
        <p:spPr bwMode="auto">
          <a:xfrm>
            <a:off x="1981200" y="2362200"/>
            <a:ext cx="2390775" cy="369888"/>
          </a:xfrm>
          <a:prstGeom prst="rect">
            <a:avLst/>
          </a:prstGeom>
          <a:noFill/>
          <a:ln w="9525">
            <a:noFill/>
            <a:miter lim="800000"/>
            <a:headEnd/>
            <a:tailEnd/>
          </a:ln>
        </p:spPr>
        <p:txBody>
          <a:bodyPr wrap="none">
            <a:spAutoFit/>
          </a:bodyPr>
          <a:lstStyle/>
          <a:p>
            <a:r>
              <a:rPr lang="en-US">
                <a:solidFill>
                  <a:schemeClr val="tx2"/>
                </a:solidFill>
                <a:cs typeface="Arial" charset="0"/>
              </a:rPr>
              <a:t>Market Attractiveness</a:t>
            </a:r>
            <a:endParaRPr lang="en-GB">
              <a:solidFill>
                <a:schemeClr val="tx2"/>
              </a:solidFill>
              <a:cs typeface="Arial" charset="0"/>
            </a:endParaRPr>
          </a:p>
        </p:txBody>
      </p:sp>
      <p:sp>
        <p:nvSpPr>
          <p:cNvPr id="8207" name="Text Box 15"/>
          <p:cNvSpPr txBox="1">
            <a:spLocks noChangeArrowheads="1"/>
          </p:cNvSpPr>
          <p:nvPr/>
        </p:nvSpPr>
        <p:spPr bwMode="auto">
          <a:xfrm>
            <a:off x="1981200" y="4989513"/>
            <a:ext cx="2711450" cy="646112"/>
          </a:xfrm>
          <a:prstGeom prst="rect">
            <a:avLst/>
          </a:prstGeom>
          <a:noFill/>
          <a:ln w="9525">
            <a:noFill/>
            <a:miter lim="800000"/>
            <a:headEnd/>
            <a:tailEnd/>
          </a:ln>
        </p:spPr>
        <p:txBody>
          <a:bodyPr wrap="none">
            <a:spAutoFit/>
          </a:bodyPr>
          <a:lstStyle/>
          <a:p>
            <a:r>
              <a:rPr lang="en-US">
                <a:solidFill>
                  <a:schemeClr val="tx2"/>
                </a:solidFill>
                <a:cs typeface="Arial" charset="0"/>
              </a:rPr>
              <a:t>Target Segment Benefits</a:t>
            </a:r>
          </a:p>
          <a:p>
            <a:r>
              <a:rPr lang="en-US">
                <a:solidFill>
                  <a:schemeClr val="tx2"/>
                </a:solidFill>
                <a:cs typeface="Arial" charset="0"/>
              </a:rPr>
              <a:t> and Attractiveness</a:t>
            </a:r>
            <a:endParaRPr lang="en-GB">
              <a:solidFill>
                <a:schemeClr val="tx2"/>
              </a:solidFill>
              <a:cs typeface="Arial" charset="0"/>
            </a:endParaRPr>
          </a:p>
        </p:txBody>
      </p:sp>
      <p:sp>
        <p:nvSpPr>
          <p:cNvPr id="8208" name="Text Box 16"/>
          <p:cNvSpPr txBox="1">
            <a:spLocks noChangeArrowheads="1"/>
          </p:cNvSpPr>
          <p:nvPr/>
        </p:nvSpPr>
        <p:spPr bwMode="auto">
          <a:xfrm>
            <a:off x="6080125" y="2525713"/>
            <a:ext cx="184150" cy="304800"/>
          </a:xfrm>
          <a:prstGeom prst="rect">
            <a:avLst/>
          </a:prstGeom>
          <a:noFill/>
          <a:ln w="9525">
            <a:noFill/>
            <a:miter lim="800000"/>
            <a:headEnd/>
            <a:tailEnd/>
          </a:ln>
        </p:spPr>
        <p:txBody>
          <a:bodyPr wrap="none">
            <a:spAutoFit/>
          </a:bodyPr>
          <a:lstStyle/>
          <a:p>
            <a:endParaRPr lang="en-US" sz="1400">
              <a:solidFill>
                <a:schemeClr val="bg1"/>
              </a:solidFill>
              <a:cs typeface="Arial" charset="0"/>
            </a:endParaRPr>
          </a:p>
        </p:txBody>
      </p:sp>
      <p:sp>
        <p:nvSpPr>
          <p:cNvPr id="8209" name="Text Box 17"/>
          <p:cNvSpPr txBox="1">
            <a:spLocks noChangeArrowheads="1"/>
          </p:cNvSpPr>
          <p:nvPr/>
        </p:nvSpPr>
        <p:spPr bwMode="auto">
          <a:xfrm>
            <a:off x="5105400" y="2362200"/>
            <a:ext cx="2711450" cy="369888"/>
          </a:xfrm>
          <a:prstGeom prst="rect">
            <a:avLst/>
          </a:prstGeom>
          <a:noFill/>
          <a:ln w="9525">
            <a:noFill/>
            <a:miter lim="800000"/>
            <a:headEnd/>
            <a:tailEnd/>
          </a:ln>
        </p:spPr>
        <p:txBody>
          <a:bodyPr>
            <a:spAutoFit/>
          </a:bodyPr>
          <a:lstStyle/>
          <a:p>
            <a:r>
              <a:rPr lang="en-US">
                <a:solidFill>
                  <a:schemeClr val="tx2"/>
                </a:solidFill>
                <a:cs typeface="Arial" charset="0"/>
              </a:rPr>
              <a:t>Industry Attractiveness</a:t>
            </a:r>
            <a:endParaRPr lang="en-GB">
              <a:solidFill>
                <a:schemeClr val="tx2"/>
              </a:solidFill>
              <a:cs typeface="Arial" charset="0"/>
            </a:endParaRPr>
          </a:p>
        </p:txBody>
      </p:sp>
      <p:sp>
        <p:nvSpPr>
          <p:cNvPr id="8210" name="Text Box 18"/>
          <p:cNvSpPr txBox="1">
            <a:spLocks noChangeArrowheads="1"/>
          </p:cNvSpPr>
          <p:nvPr/>
        </p:nvSpPr>
        <p:spPr bwMode="auto">
          <a:xfrm>
            <a:off x="5029200" y="4989513"/>
            <a:ext cx="2622550" cy="369887"/>
          </a:xfrm>
          <a:prstGeom prst="rect">
            <a:avLst/>
          </a:prstGeom>
          <a:noFill/>
          <a:ln w="9525">
            <a:noFill/>
            <a:miter lim="800000"/>
            <a:headEnd/>
            <a:tailEnd/>
          </a:ln>
        </p:spPr>
        <p:txBody>
          <a:bodyPr>
            <a:spAutoFit/>
          </a:bodyPr>
          <a:lstStyle/>
          <a:p>
            <a:r>
              <a:rPr lang="en-US">
                <a:solidFill>
                  <a:schemeClr val="tx2"/>
                </a:solidFill>
                <a:cs typeface="Arial" charset="0"/>
              </a:rPr>
              <a:t>Sustainable Advantage</a:t>
            </a:r>
            <a:endParaRPr lang="en-GB">
              <a:solidFill>
                <a:schemeClr val="tx2"/>
              </a:solidFill>
              <a:cs typeface="Arial" charset="0"/>
            </a:endParaRPr>
          </a:p>
        </p:txBody>
      </p:sp>
      <p:sp>
        <p:nvSpPr>
          <p:cNvPr id="8211" name="Line 19"/>
          <p:cNvSpPr>
            <a:spLocks noChangeShapeType="1"/>
          </p:cNvSpPr>
          <p:nvPr/>
        </p:nvSpPr>
        <p:spPr bwMode="auto">
          <a:xfrm>
            <a:off x="1981200" y="2133600"/>
            <a:ext cx="5638800" cy="0"/>
          </a:xfrm>
          <a:prstGeom prst="line">
            <a:avLst/>
          </a:prstGeom>
          <a:noFill/>
          <a:ln w="9525">
            <a:solidFill>
              <a:schemeClr val="tx1"/>
            </a:solidFill>
            <a:round/>
            <a:headEnd/>
            <a:tailEnd/>
          </a:ln>
        </p:spPr>
        <p:txBody>
          <a:bodyPr/>
          <a:lstStyle/>
          <a:p>
            <a:endParaRPr lang="en-US"/>
          </a:p>
        </p:txBody>
      </p:sp>
      <p:sp>
        <p:nvSpPr>
          <p:cNvPr id="8212" name="Line 20"/>
          <p:cNvSpPr>
            <a:spLocks noChangeShapeType="1"/>
          </p:cNvSpPr>
          <p:nvPr/>
        </p:nvSpPr>
        <p:spPr bwMode="auto">
          <a:xfrm>
            <a:off x="1981200" y="2133600"/>
            <a:ext cx="0" cy="3581400"/>
          </a:xfrm>
          <a:prstGeom prst="line">
            <a:avLst/>
          </a:prstGeom>
          <a:noFill/>
          <a:ln w="9525">
            <a:solidFill>
              <a:schemeClr val="tx1"/>
            </a:solidFill>
            <a:round/>
            <a:headEnd/>
            <a:tailEnd/>
          </a:ln>
        </p:spPr>
        <p:txBody>
          <a:bodyPr/>
          <a:lstStyle/>
          <a:p>
            <a:endParaRPr lang="en-US"/>
          </a:p>
        </p:txBody>
      </p:sp>
      <p:sp>
        <p:nvSpPr>
          <p:cNvPr id="8213" name="Line 21"/>
          <p:cNvSpPr>
            <a:spLocks noChangeShapeType="1"/>
          </p:cNvSpPr>
          <p:nvPr/>
        </p:nvSpPr>
        <p:spPr bwMode="auto">
          <a:xfrm>
            <a:off x="7620000" y="2133600"/>
            <a:ext cx="0" cy="3581400"/>
          </a:xfrm>
          <a:prstGeom prst="line">
            <a:avLst/>
          </a:prstGeom>
          <a:noFill/>
          <a:ln w="9525">
            <a:solidFill>
              <a:schemeClr val="tx1"/>
            </a:solidFill>
            <a:round/>
            <a:headEnd/>
            <a:tailEnd/>
          </a:ln>
        </p:spPr>
        <p:txBody>
          <a:bodyPr/>
          <a:lstStyle/>
          <a:p>
            <a:endParaRPr lang="en-US"/>
          </a:p>
        </p:txBody>
      </p:sp>
      <p:sp>
        <p:nvSpPr>
          <p:cNvPr id="8214" name="Line 22"/>
          <p:cNvSpPr>
            <a:spLocks noChangeShapeType="1"/>
          </p:cNvSpPr>
          <p:nvPr/>
        </p:nvSpPr>
        <p:spPr bwMode="auto">
          <a:xfrm>
            <a:off x="1981200" y="5715000"/>
            <a:ext cx="5638800" cy="0"/>
          </a:xfrm>
          <a:prstGeom prst="line">
            <a:avLst/>
          </a:prstGeom>
          <a:noFill/>
          <a:ln w="9525">
            <a:solidFill>
              <a:schemeClr val="tx1"/>
            </a:solidFill>
            <a:round/>
            <a:headEnd/>
            <a:tailEnd/>
          </a:ln>
        </p:spPr>
        <p:txBody>
          <a:bodyPr/>
          <a:lstStyle/>
          <a:p>
            <a:endParaRPr lang="en-US"/>
          </a:p>
        </p:txBody>
      </p:sp>
      <p:sp>
        <p:nvSpPr>
          <p:cNvPr id="8215" name="Line 23"/>
          <p:cNvSpPr>
            <a:spLocks noChangeShapeType="1"/>
          </p:cNvSpPr>
          <p:nvPr/>
        </p:nvSpPr>
        <p:spPr bwMode="auto">
          <a:xfrm>
            <a:off x="1981200" y="3962400"/>
            <a:ext cx="1447800" cy="0"/>
          </a:xfrm>
          <a:prstGeom prst="line">
            <a:avLst/>
          </a:prstGeom>
          <a:noFill/>
          <a:ln w="9525">
            <a:solidFill>
              <a:schemeClr val="tx1"/>
            </a:solidFill>
            <a:round/>
            <a:headEnd/>
            <a:tailEnd/>
          </a:ln>
        </p:spPr>
        <p:txBody>
          <a:bodyPr/>
          <a:lstStyle/>
          <a:p>
            <a:endParaRPr lang="en-US"/>
          </a:p>
        </p:txBody>
      </p:sp>
      <p:sp>
        <p:nvSpPr>
          <p:cNvPr id="8216" name="Line 24"/>
          <p:cNvSpPr>
            <a:spLocks noChangeShapeType="1"/>
          </p:cNvSpPr>
          <p:nvPr/>
        </p:nvSpPr>
        <p:spPr bwMode="auto">
          <a:xfrm>
            <a:off x="6096000" y="3962400"/>
            <a:ext cx="1524000" cy="0"/>
          </a:xfrm>
          <a:prstGeom prst="line">
            <a:avLst/>
          </a:prstGeom>
          <a:noFill/>
          <a:ln w="9525">
            <a:solidFill>
              <a:schemeClr val="tx1"/>
            </a:solidFill>
            <a:round/>
            <a:headEnd/>
            <a:tailEnd/>
          </a:ln>
        </p:spPr>
        <p:txBody>
          <a:bodyPr/>
          <a:lstStyle/>
          <a:p>
            <a:endParaRPr lang="en-US"/>
          </a:p>
        </p:txBody>
      </p:sp>
      <p:sp>
        <p:nvSpPr>
          <p:cNvPr id="8217" name="Text Box 25"/>
          <p:cNvSpPr txBox="1">
            <a:spLocks noChangeArrowheads="1"/>
          </p:cNvSpPr>
          <p:nvPr/>
        </p:nvSpPr>
        <p:spPr bwMode="auto">
          <a:xfrm>
            <a:off x="228600" y="1066800"/>
            <a:ext cx="5791200" cy="396875"/>
          </a:xfrm>
          <a:prstGeom prst="rect">
            <a:avLst/>
          </a:prstGeom>
          <a:noFill/>
          <a:ln w="9525">
            <a:noFill/>
            <a:miter lim="800000"/>
            <a:headEnd/>
            <a:tailEnd/>
          </a:ln>
        </p:spPr>
        <p:txBody>
          <a:bodyPr>
            <a:spAutoFit/>
          </a:bodyPr>
          <a:lstStyle/>
          <a:p>
            <a:pPr>
              <a:spcBef>
                <a:spcPct val="50000"/>
              </a:spcBef>
            </a:pPr>
            <a:r>
              <a:rPr lang="en-US" sz="2000"/>
              <a:t>Per John Mullins (London School of Business):</a:t>
            </a:r>
          </a:p>
        </p:txBody>
      </p:sp>
      <p:sp>
        <p:nvSpPr>
          <p:cNvPr id="8218" name="Text Box 26"/>
          <p:cNvSpPr txBox="1">
            <a:spLocks noChangeArrowheads="1"/>
          </p:cNvSpPr>
          <p:nvPr/>
        </p:nvSpPr>
        <p:spPr bwMode="auto">
          <a:xfrm>
            <a:off x="4495800" y="6248400"/>
            <a:ext cx="3429000" cy="214313"/>
          </a:xfrm>
          <a:prstGeom prst="rect">
            <a:avLst/>
          </a:prstGeom>
          <a:noFill/>
          <a:ln w="9525">
            <a:noFill/>
            <a:miter lim="800000"/>
            <a:headEnd/>
            <a:tailEnd/>
          </a:ln>
        </p:spPr>
        <p:txBody>
          <a:bodyPr>
            <a:spAutoFit/>
          </a:bodyPr>
          <a:lstStyle/>
          <a:p>
            <a:pPr>
              <a:spcBef>
                <a:spcPct val="50000"/>
              </a:spcBef>
            </a:pPr>
            <a:r>
              <a:rPr lang="en-US" sz="800"/>
              <a:t>John Mullins, </a:t>
            </a:r>
            <a:r>
              <a:rPr lang="en-US" sz="800" i="1"/>
              <a:t>The New Business Road Test</a:t>
            </a:r>
            <a:r>
              <a:rPr lang="en-US" sz="800"/>
              <a:t> (Prentice Hall: 2003).</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12" grpId="0"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685800" y="228600"/>
            <a:ext cx="7772400" cy="457200"/>
          </a:xfrm>
        </p:spPr>
        <p:txBody>
          <a:bodyPr/>
          <a:lstStyle/>
          <a:p>
            <a:r>
              <a:rPr lang="en-US" sz="2800" dirty="0" smtClean="0"/>
              <a:t>Six Principles of Sticky Ideas (contd.)</a:t>
            </a:r>
            <a:endParaRPr lang="en-US" sz="2800" dirty="0"/>
          </a:p>
        </p:txBody>
      </p:sp>
      <p:sp>
        <p:nvSpPr>
          <p:cNvPr id="310275" name="Rectangle 3"/>
          <p:cNvSpPr>
            <a:spLocks noGrp="1" noChangeArrowheads="1"/>
          </p:cNvSpPr>
          <p:nvPr>
            <p:ph type="body" idx="1"/>
          </p:nvPr>
        </p:nvSpPr>
        <p:spPr>
          <a:xfrm>
            <a:off x="228600" y="685800"/>
            <a:ext cx="8686800" cy="5943600"/>
          </a:xfrm>
        </p:spPr>
        <p:txBody>
          <a:bodyPr>
            <a:noAutofit/>
          </a:bodyPr>
          <a:lstStyle/>
          <a:p>
            <a:pPr>
              <a:lnSpc>
                <a:spcPct val="110000"/>
              </a:lnSpc>
            </a:pPr>
            <a:r>
              <a:rPr lang="en-US" sz="1400" b="1" dirty="0" smtClean="0"/>
              <a:t>PRINCIPLE 4: CREDIBILITY </a:t>
            </a:r>
          </a:p>
          <a:p>
            <a:pPr>
              <a:lnSpc>
                <a:spcPct val="110000"/>
              </a:lnSpc>
            </a:pPr>
            <a:r>
              <a:rPr lang="en-US" sz="1400" dirty="0" smtClean="0"/>
              <a:t>How do we make people believe our ideas? When the former surgeon general C. Everett Koop talks about a public-health issue, most people accept his ideas without skepticism. But in most day-to-day situations we don’t enjoy this authority. Sticky ideas have to carry their own credentials. We need ways to help people test our ideas for themselves—a “try before you buy” philosophy for the world of ideas. When we’re trying to build a case for something, most of us instinctively grasp for hard numbers. But in many cases this is exactly the wrong approach. In the sole U.S. presidential debate in 1980 between Ronald Reagan and Jimmy Carter, Reagan could have cited innumerable statistics demonstrating the sluggishness of the economy. Instead, he asked a simple question that allowed voters to test for themselves: “Before you vote, ask yourself if you are better off today than you were four years ago.” </a:t>
            </a:r>
          </a:p>
          <a:p>
            <a:pPr>
              <a:lnSpc>
                <a:spcPct val="110000"/>
              </a:lnSpc>
            </a:pPr>
            <a:r>
              <a:rPr lang="en-US" sz="1400" b="1" dirty="0" smtClean="0"/>
              <a:t>PRINCIPLE 5: EMOTIONS </a:t>
            </a:r>
          </a:p>
          <a:p>
            <a:pPr>
              <a:lnSpc>
                <a:spcPct val="110000"/>
              </a:lnSpc>
            </a:pPr>
            <a:r>
              <a:rPr lang="en-US" sz="1400" dirty="0" smtClean="0"/>
              <a:t>How do we get people to care about our ideas? We make them </a:t>
            </a:r>
            <a:r>
              <a:rPr lang="en-US" sz="1400" i="1" dirty="0" smtClean="0"/>
              <a:t>feel</a:t>
            </a:r>
            <a:r>
              <a:rPr lang="en-US" sz="1400" dirty="0" smtClean="0"/>
              <a:t> something. In the case of movie popcorn, we make them feel disgusted by its unhealthiness. The statistic “37 grams” doesn’t elicit any emotions. Research shows that people are more likely to make a charitable gift to a single needy individual than to an entire impoverished region. We are wired to feel things for people, not for abstractions. Sometimes the hard part is finding the right emotion to harness. For instance, it’s difficult to get teenagers to quit smoking by instilling in them a fear of the consequences, but it’s easier to get them to quit by tapping into their resentment of the duplicity of Big Tobacco. </a:t>
            </a:r>
          </a:p>
          <a:p>
            <a:pPr>
              <a:lnSpc>
                <a:spcPct val="110000"/>
              </a:lnSpc>
            </a:pPr>
            <a:r>
              <a:rPr lang="en-US" sz="1400" b="1" dirty="0" smtClean="0"/>
              <a:t>PRINCIPLE 6: STORIES </a:t>
            </a:r>
          </a:p>
          <a:p>
            <a:pPr>
              <a:lnSpc>
                <a:spcPct val="110000"/>
              </a:lnSpc>
            </a:pPr>
            <a:r>
              <a:rPr lang="en-US" sz="1400" dirty="0" smtClean="0"/>
              <a:t>How do we get people to act on our ideas? We tell stories. Firefighters naturally swap stories after every fire, and by doing so they multiply their experience; after years of hearing stories, they have a richer, more complete mental catalog of critical situations they might confront during a fire and the appropriate responses to those situations. Research shows that mentally rehearsing a situation helps us perform better when we encounter that situation in the physical environment. Similarly, hearing stories acts as a kind of mental flight simulator, sparing us to respond more quickly and effectively. </a:t>
            </a:r>
            <a:endParaRPr lang="en-US" sz="1400" dirty="0"/>
          </a:p>
        </p:txBody>
      </p:sp>
      <p:sp>
        <p:nvSpPr>
          <p:cNvPr id="310276" name="Text Box 4"/>
          <p:cNvSpPr txBox="1">
            <a:spLocks noChangeArrowheads="1"/>
          </p:cNvSpPr>
          <p:nvPr/>
        </p:nvSpPr>
        <p:spPr bwMode="auto">
          <a:xfrm>
            <a:off x="5029200" y="6477000"/>
            <a:ext cx="3352800" cy="215444"/>
          </a:xfrm>
          <a:prstGeom prst="rect">
            <a:avLst/>
          </a:prstGeom>
          <a:noFill/>
          <a:ln w="9525" algn="ctr">
            <a:noFill/>
            <a:miter lim="800000"/>
            <a:headEnd/>
            <a:tailEnd/>
          </a:ln>
          <a:effectLst/>
        </p:spPr>
        <p:txBody>
          <a:bodyPr wrap="square">
            <a:spAutoFit/>
          </a:bodyPr>
          <a:lstStyle/>
          <a:p>
            <a:pPr eaLnBrk="1" hangingPunct="1">
              <a:spcBef>
                <a:spcPct val="50000"/>
              </a:spcBef>
            </a:pPr>
            <a:r>
              <a:rPr lang="en-US" sz="800" dirty="0" smtClean="0">
                <a:solidFill>
                  <a:srgbClr val="000000"/>
                </a:solidFill>
              </a:rPr>
              <a:t>Chip Heath and Dan Heath, </a:t>
            </a:r>
            <a:r>
              <a:rPr lang="en-US" sz="800" i="1" dirty="0" smtClean="0">
                <a:solidFill>
                  <a:srgbClr val="000000"/>
                </a:solidFill>
              </a:rPr>
              <a:t>Made to Stick </a:t>
            </a:r>
            <a:r>
              <a:rPr lang="en-US" sz="800" dirty="0" smtClean="0">
                <a:solidFill>
                  <a:srgbClr val="000000"/>
                </a:solidFill>
              </a:rPr>
              <a:t>(Random House: 2007).</a:t>
            </a:r>
            <a:endParaRPr lang="en-US" sz="800" dirty="0">
              <a:solidFill>
                <a:srgbClr val="00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685800" y="228600"/>
            <a:ext cx="7772400" cy="381000"/>
          </a:xfrm>
        </p:spPr>
        <p:txBody>
          <a:bodyPr/>
          <a:lstStyle/>
          <a:p>
            <a:r>
              <a:rPr lang="en-US" sz="2800" dirty="0" smtClean="0"/>
              <a:t>Why Don’t Good Ideas Stick?</a:t>
            </a:r>
            <a:endParaRPr lang="en-US" sz="2800" dirty="0"/>
          </a:p>
        </p:txBody>
      </p:sp>
      <p:sp>
        <p:nvSpPr>
          <p:cNvPr id="310275" name="Rectangle 3"/>
          <p:cNvSpPr>
            <a:spLocks noGrp="1" noChangeArrowheads="1"/>
          </p:cNvSpPr>
          <p:nvPr>
            <p:ph type="body" idx="1"/>
          </p:nvPr>
        </p:nvSpPr>
        <p:spPr>
          <a:xfrm>
            <a:off x="152400" y="609600"/>
            <a:ext cx="8839200" cy="6019800"/>
          </a:xfrm>
        </p:spPr>
        <p:txBody>
          <a:bodyPr>
            <a:normAutofit fontScale="85000" lnSpcReduction="20000"/>
          </a:bodyPr>
          <a:lstStyle/>
          <a:p>
            <a:pPr>
              <a:lnSpc>
                <a:spcPct val="120000"/>
              </a:lnSpc>
            </a:pPr>
            <a:r>
              <a:rPr lang="en-US" sz="1400" dirty="0" smtClean="0"/>
              <a:t>Why can’t smart, talented speakers make their ideas stick? </a:t>
            </a:r>
            <a:r>
              <a:rPr lang="en-US" sz="1400" b="1" dirty="0" smtClean="0"/>
              <a:t>The first villain is the natural tendency to bury the lead – to get lost in a sea of information</a:t>
            </a:r>
            <a:r>
              <a:rPr lang="en-US" sz="1400" dirty="0" smtClean="0"/>
              <a:t>. One of the worst things about knowing a lot, or having access to a lot of information, is that we re tempted to share it all. High school teachers will tell you that when students write research papers they feel obligated to include every unearthed fact, as though the value were in the quantity of data amassed rather than in its purpose or clarity. Stripping out information, in order to focus on the core is not instinctual.</a:t>
            </a:r>
          </a:p>
          <a:p>
            <a:pPr>
              <a:lnSpc>
                <a:spcPct val="120000"/>
              </a:lnSpc>
            </a:pPr>
            <a:r>
              <a:rPr lang="en-US" sz="1400" b="1" dirty="0" smtClean="0"/>
              <a:t>The second villain is the tendency to focus on the presentation rather than the message</a:t>
            </a:r>
            <a:r>
              <a:rPr lang="en-US" sz="1400" dirty="0" smtClean="0"/>
              <a:t>. Public speakers naturally want to appear composed, charismatic, and motivational. And, certainly, charisma will help a properly designed message stick better. But all the charisma in the world won’t save a dense, unfocused speech.</a:t>
            </a:r>
          </a:p>
          <a:p>
            <a:pPr>
              <a:lnSpc>
                <a:spcPct val="120000"/>
              </a:lnSpc>
            </a:pPr>
            <a:r>
              <a:rPr lang="en-US" sz="1400" b="1" dirty="0" smtClean="0"/>
              <a:t>There are two other key villains in the book. The first is decision paralysis—the anxiety and irrationality that can emerge from excessive choice or ambiguous situations</a:t>
            </a:r>
            <a:r>
              <a:rPr lang="en-US" sz="1400" dirty="0" smtClean="0"/>
              <a:t>…. To beat decision paralysis, communicators have to do the hard of finding the core. Lawyers must stress one or two points in their closing arguments, not ten. A teacher’s lesson plans may contain fifty concepts to share with her students, but in order to be effective that teacher must devote most of her efforts to making the most critical two or three stick. Managers must share proverbs—”Names, names, and names” or “THE low-fare airline”—that help employees wring decisions out of ambiguous situations. </a:t>
            </a:r>
          </a:p>
          <a:p>
            <a:pPr>
              <a:lnSpc>
                <a:spcPct val="120000"/>
              </a:lnSpc>
            </a:pPr>
            <a:r>
              <a:rPr lang="en-US" sz="1400" b="1" dirty="0" smtClean="0"/>
              <a:t>The arch villain of sticky ideas is the Curse of Knowledge</a:t>
            </a:r>
            <a:r>
              <a:rPr lang="en-US" sz="1400" dirty="0" smtClean="0"/>
              <a:t>… a worthy adversary, because in some sense it’s inevitable. </a:t>
            </a:r>
            <a:r>
              <a:rPr lang="en-US" sz="1400" b="1" dirty="0" smtClean="0"/>
              <a:t>Getting a message across has two stages: the Answer stage and the Telling Others stage. In the Answer stage, you use your expertise to arrive at the idea that you want to share. </a:t>
            </a:r>
            <a:r>
              <a:rPr lang="en-US" sz="1400" dirty="0" smtClean="0"/>
              <a:t>Doctors study for a decade to be capable of giving the Answer. Business managers may deliberate for months to arrive at the Answer. </a:t>
            </a:r>
          </a:p>
          <a:p>
            <a:pPr>
              <a:lnSpc>
                <a:spcPct val="120000"/>
              </a:lnSpc>
            </a:pPr>
            <a:r>
              <a:rPr lang="en-US" sz="1400" dirty="0" smtClean="0"/>
              <a:t>Here’s the rub: </a:t>
            </a:r>
            <a:r>
              <a:rPr lang="en-US" sz="1400" b="1" dirty="0" smtClean="0"/>
              <a:t>The same factors that worked to your advantage in the Answer stage will backfire on you during the Telling Others stage</a:t>
            </a:r>
            <a:r>
              <a:rPr lang="en-US" sz="1400" dirty="0" smtClean="0"/>
              <a:t>. To get the Answer, you need expertise, but you can’t dissociate expertise from the Curse of Knowledge. You know things that others don’t know, and you can’t remember what it was like not to know those things. So when you get around to sharing the Answer, you’ll tend to communicate as if your audience were you. </a:t>
            </a:r>
          </a:p>
          <a:p>
            <a:pPr>
              <a:lnSpc>
                <a:spcPct val="120000"/>
              </a:lnSpc>
            </a:pPr>
            <a:r>
              <a:rPr lang="en-US" sz="1400" dirty="0" smtClean="0"/>
              <a:t>You’ll stress the scads of statistics that were pivotal in arriving at the Answer—and, you’ll find that no one remembers them afterward. You’ll share the punch line—the overarching truth that emerged from months of study and analysis—and, like the CEO who stresses “maximizing shareholder value” to his frontline employees, no one will have a clue how your punch line relates to the day-to-day work. </a:t>
            </a:r>
          </a:p>
          <a:p>
            <a:pPr>
              <a:lnSpc>
                <a:spcPct val="120000"/>
              </a:lnSpc>
            </a:pPr>
            <a:r>
              <a:rPr lang="en-US" sz="1400" dirty="0" smtClean="0"/>
              <a:t>Business managers seem to believe that, once they’ve clicked through a PowerPoint presentation showcasing their conclusions, they’ve successfully communicated their ideas. What they’ve done is share data. If they’re good speakers, they may even have created an enhanced sense, among their employees and peers, that they are “decisive” or “managerial” or “motivational.” But the surprise will come when they realize that nothing they've said had impact. They’ve shared data, but they haven’t created ideas that are useful and lasting. Nothing stuck. </a:t>
            </a:r>
            <a:endParaRPr lang="en-US" sz="1400" dirty="0"/>
          </a:p>
        </p:txBody>
      </p:sp>
      <p:sp>
        <p:nvSpPr>
          <p:cNvPr id="310276" name="Text Box 4"/>
          <p:cNvSpPr txBox="1">
            <a:spLocks noChangeArrowheads="1"/>
          </p:cNvSpPr>
          <p:nvPr/>
        </p:nvSpPr>
        <p:spPr bwMode="auto">
          <a:xfrm>
            <a:off x="5029200" y="6477000"/>
            <a:ext cx="3352800" cy="215444"/>
          </a:xfrm>
          <a:prstGeom prst="rect">
            <a:avLst/>
          </a:prstGeom>
          <a:noFill/>
          <a:ln w="9525" algn="ctr">
            <a:noFill/>
            <a:miter lim="800000"/>
            <a:headEnd/>
            <a:tailEnd/>
          </a:ln>
          <a:effectLst/>
        </p:spPr>
        <p:txBody>
          <a:bodyPr wrap="square">
            <a:spAutoFit/>
          </a:bodyPr>
          <a:lstStyle/>
          <a:p>
            <a:pPr eaLnBrk="1" hangingPunct="1">
              <a:spcBef>
                <a:spcPct val="50000"/>
              </a:spcBef>
            </a:pPr>
            <a:r>
              <a:rPr lang="en-US" sz="800" dirty="0" smtClean="0">
                <a:solidFill>
                  <a:srgbClr val="000000"/>
                </a:solidFill>
              </a:rPr>
              <a:t>Chip Heath and Dan Heath, </a:t>
            </a:r>
            <a:r>
              <a:rPr lang="en-US" sz="800" i="1" dirty="0" smtClean="0">
                <a:solidFill>
                  <a:srgbClr val="000000"/>
                </a:solidFill>
              </a:rPr>
              <a:t>Made to Stick </a:t>
            </a:r>
            <a:r>
              <a:rPr lang="en-US" sz="800" dirty="0" smtClean="0">
                <a:solidFill>
                  <a:srgbClr val="000000"/>
                </a:solidFill>
              </a:rPr>
              <a:t>(Random House: 2007).</a:t>
            </a:r>
            <a:endParaRPr lang="en-US" sz="800" dirty="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152400" y="228600"/>
            <a:ext cx="8839200" cy="304800"/>
          </a:xfrm>
        </p:spPr>
        <p:txBody>
          <a:bodyPr/>
          <a:lstStyle/>
          <a:p>
            <a:r>
              <a:rPr lang="en-US" sz="2400" dirty="0" smtClean="0"/>
              <a:t>Making an Idea Stick: The Communication Framework </a:t>
            </a:r>
            <a:endParaRPr lang="en-US" sz="2400" dirty="0"/>
          </a:p>
        </p:txBody>
      </p:sp>
      <p:sp>
        <p:nvSpPr>
          <p:cNvPr id="310275" name="Rectangle 3"/>
          <p:cNvSpPr>
            <a:spLocks noGrp="1" noChangeArrowheads="1"/>
          </p:cNvSpPr>
          <p:nvPr>
            <p:ph type="body" idx="1"/>
          </p:nvPr>
        </p:nvSpPr>
        <p:spPr>
          <a:xfrm>
            <a:off x="228600" y="533400"/>
            <a:ext cx="8686800" cy="6096000"/>
          </a:xfrm>
        </p:spPr>
        <p:txBody>
          <a:bodyPr>
            <a:normAutofit fontScale="92500"/>
          </a:bodyPr>
          <a:lstStyle/>
          <a:p>
            <a:pPr>
              <a:lnSpc>
                <a:spcPct val="120000"/>
              </a:lnSpc>
            </a:pPr>
            <a:r>
              <a:rPr lang="en-US" sz="1400" dirty="0" smtClean="0"/>
              <a:t>For an idea to stick, for it to be useful and lasting, it’s got to make the audience:</a:t>
            </a:r>
          </a:p>
          <a:p>
            <a:pPr lvl="1">
              <a:lnSpc>
                <a:spcPct val="120000"/>
              </a:lnSpc>
              <a:buFont typeface="+mj-lt"/>
              <a:buAutoNum type="arabicPeriod"/>
            </a:pPr>
            <a:r>
              <a:rPr lang="en-US" sz="1100" dirty="0" smtClean="0"/>
              <a:t>Pay attention </a:t>
            </a:r>
          </a:p>
          <a:p>
            <a:pPr lvl="1">
              <a:lnSpc>
                <a:spcPct val="120000"/>
              </a:lnSpc>
              <a:buFont typeface="+mj-lt"/>
              <a:buAutoNum type="arabicPeriod"/>
            </a:pPr>
            <a:r>
              <a:rPr lang="en-US" sz="1100" dirty="0" smtClean="0"/>
              <a:t>Understand and remember it </a:t>
            </a:r>
          </a:p>
          <a:p>
            <a:pPr lvl="1">
              <a:lnSpc>
                <a:spcPct val="120000"/>
              </a:lnSpc>
              <a:buFont typeface="+mj-lt"/>
              <a:buAutoNum type="arabicPeriod"/>
            </a:pPr>
            <a:r>
              <a:rPr lang="en-US" sz="1100" dirty="0" smtClean="0"/>
              <a:t>Agree/Believe</a:t>
            </a:r>
          </a:p>
          <a:p>
            <a:pPr lvl="1">
              <a:lnSpc>
                <a:spcPct val="120000"/>
              </a:lnSpc>
              <a:buFont typeface="+mj-lt"/>
              <a:buAutoNum type="arabicPeriod"/>
            </a:pPr>
            <a:r>
              <a:rPr lang="en-US" sz="1100" dirty="0" smtClean="0"/>
              <a:t>Care </a:t>
            </a:r>
          </a:p>
          <a:p>
            <a:pPr lvl="1">
              <a:lnSpc>
                <a:spcPct val="120000"/>
              </a:lnSpc>
              <a:buFont typeface="+mj-lt"/>
              <a:buAutoNum type="arabicPeriod"/>
            </a:pPr>
            <a:r>
              <a:rPr lang="en-US" sz="1100" dirty="0" smtClean="0"/>
              <a:t>Be able to act on it </a:t>
            </a:r>
          </a:p>
          <a:p>
            <a:pPr>
              <a:lnSpc>
                <a:spcPct val="120000"/>
              </a:lnSpc>
            </a:pPr>
            <a:r>
              <a:rPr lang="en-US" sz="1400" dirty="0" smtClean="0"/>
              <a:t>This book could have been organized around these five steps, but there’s a reason they were reserved for the conclusion. The Curse of Knowledge can easily render this framework useless. When an expert asks, “Will people understand my idea?,” her answer will be Yes, because she herself understands. (“Of course, my people will understand ‘maximizing shareholder value!’”) When an expert asks, “Will people care about this?,” her answer will be Yes, because she herself cares.</a:t>
            </a:r>
          </a:p>
          <a:p>
            <a:pPr>
              <a:lnSpc>
                <a:spcPct val="120000"/>
              </a:lnSpc>
            </a:pPr>
            <a:r>
              <a:rPr lang="en-US" sz="1400" dirty="0" smtClean="0"/>
              <a:t>The SUCCESS (simple, unexpected, concrete, credible, emotional, story) checklist is a substitute for the framework above, id its advantage is that it’s more tangible and less subject to the Curse of Knowledge. In fact, if you think back across the chapters you’ve read, you’ll notice that the framework matches up nicely: </a:t>
            </a:r>
          </a:p>
          <a:p>
            <a:pPr>
              <a:lnSpc>
                <a:spcPct val="120000"/>
              </a:lnSpc>
              <a:buAutoNum type="arabicPeriod"/>
            </a:pPr>
            <a:r>
              <a:rPr lang="en-US" sz="1400" dirty="0" smtClean="0"/>
              <a:t>Pay attention: 		UNEXPECTED </a:t>
            </a:r>
          </a:p>
          <a:p>
            <a:pPr>
              <a:lnSpc>
                <a:spcPct val="120000"/>
              </a:lnSpc>
              <a:buAutoNum type="arabicPeriod"/>
            </a:pPr>
            <a:r>
              <a:rPr lang="en-US" sz="1400" dirty="0" smtClean="0"/>
              <a:t>Understand and remember it: 	CONCRETE </a:t>
            </a:r>
          </a:p>
          <a:p>
            <a:pPr>
              <a:lnSpc>
                <a:spcPct val="120000"/>
              </a:lnSpc>
              <a:buAutoNum type="arabicPeriod"/>
            </a:pPr>
            <a:r>
              <a:rPr lang="en-US" sz="1400" dirty="0" smtClean="0"/>
              <a:t>Agree/Believe: 		CREDIBLE </a:t>
            </a:r>
          </a:p>
          <a:p>
            <a:pPr>
              <a:lnSpc>
                <a:spcPct val="120000"/>
              </a:lnSpc>
              <a:buAutoNum type="arabicPeriod"/>
            </a:pPr>
            <a:r>
              <a:rPr lang="en-US" sz="1400" dirty="0" smtClean="0"/>
              <a:t>Care: 			EMOTIONAL </a:t>
            </a:r>
          </a:p>
          <a:p>
            <a:pPr>
              <a:lnSpc>
                <a:spcPct val="120000"/>
              </a:lnSpc>
              <a:buAutoNum type="arabicPeriod"/>
            </a:pPr>
            <a:r>
              <a:rPr lang="en-US" sz="1400" dirty="0" smtClean="0"/>
              <a:t>Be able to act on it: 		STORY </a:t>
            </a:r>
          </a:p>
          <a:p>
            <a:pPr>
              <a:lnSpc>
                <a:spcPct val="120000"/>
              </a:lnSpc>
            </a:pPr>
            <a:r>
              <a:rPr lang="en-US" sz="1400" dirty="0" smtClean="0"/>
              <a:t>So, rather than guess about whether people will understand our ideas, we should ask, “Is it concrete?” Rather than speculate about whether people will are, we should ask, “Is it emotional? Does it get out of Maslow’s basement? Does it force people to put on an Analytical Hat or allow them to feel empathy?” (By the way, “Simple” is not on the list above because it’s mainly about the Answer stage—honing on the core of your message and making it as compact as possible. But Simple messages help throughout the process, especially in helping people to understand and act.) </a:t>
            </a:r>
          </a:p>
          <a:p>
            <a:pPr>
              <a:lnSpc>
                <a:spcPct val="120000"/>
              </a:lnSpc>
            </a:pPr>
            <a:r>
              <a:rPr lang="en-US" sz="1400" dirty="0" smtClean="0"/>
              <a:t>The SUCCESS checklist, then, is an ideal tool for dealing with communication problems.</a:t>
            </a:r>
            <a:endParaRPr lang="en-US" sz="1400" dirty="0"/>
          </a:p>
        </p:txBody>
      </p:sp>
      <p:sp>
        <p:nvSpPr>
          <p:cNvPr id="310276" name="Text Box 4"/>
          <p:cNvSpPr txBox="1">
            <a:spLocks noChangeArrowheads="1"/>
          </p:cNvSpPr>
          <p:nvPr/>
        </p:nvSpPr>
        <p:spPr bwMode="auto">
          <a:xfrm>
            <a:off x="5029200" y="6477000"/>
            <a:ext cx="3352800" cy="215444"/>
          </a:xfrm>
          <a:prstGeom prst="rect">
            <a:avLst/>
          </a:prstGeom>
          <a:noFill/>
          <a:ln w="9525" algn="ctr">
            <a:noFill/>
            <a:miter lim="800000"/>
            <a:headEnd/>
            <a:tailEnd/>
          </a:ln>
          <a:effectLst/>
        </p:spPr>
        <p:txBody>
          <a:bodyPr wrap="square">
            <a:spAutoFit/>
          </a:bodyPr>
          <a:lstStyle/>
          <a:p>
            <a:pPr eaLnBrk="1" hangingPunct="1">
              <a:spcBef>
                <a:spcPct val="50000"/>
              </a:spcBef>
            </a:pPr>
            <a:r>
              <a:rPr lang="en-US" sz="800" dirty="0" smtClean="0">
                <a:solidFill>
                  <a:srgbClr val="000000"/>
                </a:solidFill>
              </a:rPr>
              <a:t>Chip Heath and Dan Heath, </a:t>
            </a:r>
            <a:r>
              <a:rPr lang="en-US" sz="800" i="1" dirty="0" smtClean="0">
                <a:solidFill>
                  <a:srgbClr val="000000"/>
                </a:solidFill>
              </a:rPr>
              <a:t>Made to Stick </a:t>
            </a:r>
            <a:r>
              <a:rPr lang="en-US" sz="800" dirty="0" smtClean="0">
                <a:solidFill>
                  <a:srgbClr val="000000"/>
                </a:solidFill>
              </a:rPr>
              <a:t>(Random House: 2007).</a:t>
            </a:r>
            <a:endParaRPr lang="en-US" sz="8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Target Segment</a:t>
            </a:r>
          </a:p>
        </p:txBody>
      </p:sp>
      <p:sp>
        <p:nvSpPr>
          <p:cNvPr id="9219" name="Content Placeholder 2"/>
          <p:cNvSpPr>
            <a:spLocks noGrp="1"/>
          </p:cNvSpPr>
          <p:nvPr>
            <p:ph idx="1"/>
          </p:nvPr>
        </p:nvSpPr>
        <p:spPr/>
        <p:txBody>
          <a:bodyPr/>
          <a:lstStyle/>
          <a:p>
            <a:r>
              <a:rPr lang="en-US" sz="2400" dirty="0" smtClean="0"/>
              <a:t>Can you identify any customers?</a:t>
            </a:r>
          </a:p>
          <a:p>
            <a:pPr lvl="1"/>
            <a:r>
              <a:rPr lang="en-US" sz="2000" dirty="0" smtClean="0"/>
              <a:t>what customer pain will your business idea resolve</a:t>
            </a:r>
          </a:p>
          <a:p>
            <a:pPr lvl="1"/>
            <a:r>
              <a:rPr lang="en-US" sz="2000" dirty="0" smtClean="0"/>
              <a:t>evidence that your idea is superior (better, faster, cheaper) enough to get customers to change what they are doing now</a:t>
            </a:r>
          </a:p>
          <a:p>
            <a:pPr lvl="1"/>
            <a:r>
              <a:rPr lang="en-US" sz="2000" dirty="0" smtClean="0"/>
              <a:t>evidence that customers will buy</a:t>
            </a:r>
          </a:p>
          <a:p>
            <a:pPr lvl="1"/>
            <a:r>
              <a:rPr lang="en-US" sz="2000" dirty="0" smtClean="0"/>
              <a:t>list of initial customers</a:t>
            </a:r>
          </a:p>
          <a:p>
            <a:r>
              <a:rPr lang="en-US" sz="2400" dirty="0" smtClean="0"/>
              <a:t>Defining a targeted market segment</a:t>
            </a:r>
          </a:p>
          <a:p>
            <a:pPr lvl="1"/>
            <a:r>
              <a:rPr lang="en-US" sz="2000" dirty="0" smtClean="0"/>
              <a:t>who, in terms of demographics or psycho-graphics</a:t>
            </a:r>
          </a:p>
          <a:p>
            <a:pPr lvl="1"/>
            <a:r>
              <a:rPr lang="en-US" sz="2000" dirty="0" smtClean="0"/>
              <a:t>where, in terms of geography</a:t>
            </a:r>
          </a:p>
          <a:p>
            <a:pPr lvl="1"/>
            <a:r>
              <a:rPr lang="en-US" sz="2000" dirty="0" smtClean="0"/>
              <a:t>benefit expected</a:t>
            </a:r>
          </a:p>
          <a:p>
            <a:r>
              <a:rPr lang="en-US" sz="2400" dirty="0" smtClean="0"/>
              <a:t>Will this segment lead to others?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Market Attractiveness</a:t>
            </a:r>
          </a:p>
        </p:txBody>
      </p:sp>
      <p:sp>
        <p:nvSpPr>
          <p:cNvPr id="10243" name="Content Placeholder 2"/>
          <p:cNvSpPr>
            <a:spLocks noGrp="1"/>
          </p:cNvSpPr>
          <p:nvPr>
            <p:ph idx="1"/>
          </p:nvPr>
        </p:nvSpPr>
        <p:spPr/>
        <p:txBody>
          <a:bodyPr/>
          <a:lstStyle/>
          <a:p>
            <a:r>
              <a:rPr lang="en-US" sz="2400" dirty="0" smtClean="0"/>
              <a:t>What sort of business do you want?</a:t>
            </a:r>
          </a:p>
          <a:p>
            <a:pPr lvl="1"/>
            <a:r>
              <a:rPr lang="en-US" sz="2000" dirty="0" smtClean="0"/>
              <a:t>niche or promising</a:t>
            </a:r>
          </a:p>
          <a:p>
            <a:r>
              <a:rPr lang="en-US" sz="2400" dirty="0" smtClean="0"/>
              <a:t>How large is the market?</a:t>
            </a:r>
          </a:p>
          <a:p>
            <a:pPr lvl="1"/>
            <a:r>
              <a:rPr lang="en-US" sz="2000" dirty="0" smtClean="0"/>
              <a:t>number of customers</a:t>
            </a:r>
          </a:p>
          <a:p>
            <a:pPr lvl="1"/>
            <a:r>
              <a:rPr lang="en-US" sz="2000" dirty="0" smtClean="0"/>
              <a:t>how much do they spend</a:t>
            </a:r>
          </a:p>
          <a:p>
            <a:pPr lvl="1"/>
            <a:r>
              <a:rPr lang="en-US" sz="2000" dirty="0" smtClean="0"/>
              <a:t>how fast has the market grown, and will it continue to grow</a:t>
            </a:r>
          </a:p>
          <a:p>
            <a:pPr lvl="1"/>
            <a:r>
              <a:rPr lang="en-US" sz="2000" dirty="0" smtClean="0"/>
              <a:t>large markets offer the chance for multiple players and for segmentation</a:t>
            </a:r>
          </a:p>
          <a:p>
            <a:r>
              <a:rPr lang="en-US" sz="2400" dirty="0" smtClean="0"/>
              <a:t>What economic, demographic, socio-cultural, technological, regulatory, or fashion trends will affect your market positively or negatively?</a:t>
            </a:r>
          </a:p>
          <a:p>
            <a:r>
              <a:rPr lang="en-US" sz="2400" dirty="0" smtClean="0"/>
              <a:t>In short, the key variables are market size and market growth</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Griffin-Ebert-Template">
  <a:themeElements>
    <a:clrScheme name="">
      <a:dk1>
        <a:srgbClr val="000000"/>
      </a:dk1>
      <a:lt1>
        <a:srgbClr val="FFFFFF"/>
      </a:lt1>
      <a:dk2>
        <a:srgbClr val="000000"/>
      </a:dk2>
      <a:lt2>
        <a:srgbClr val="000000"/>
      </a:lt2>
      <a:accent1>
        <a:srgbClr val="000000"/>
      </a:accent1>
      <a:accent2>
        <a:srgbClr val="FF6600"/>
      </a:accent2>
      <a:accent3>
        <a:srgbClr val="FFFFFF"/>
      </a:accent3>
      <a:accent4>
        <a:srgbClr val="000000"/>
      </a:accent4>
      <a:accent5>
        <a:srgbClr val="AAAAAA"/>
      </a:accent5>
      <a:accent6>
        <a:srgbClr val="E75C00"/>
      </a:accent6>
      <a:hlink>
        <a:srgbClr val="00CC00"/>
      </a:hlink>
      <a:folHlink>
        <a:srgbClr val="B2B2B2"/>
      </a:folHlink>
    </a:clrScheme>
    <a:fontScheme name="Griffin-Ebe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4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4200" b="1" i="0" u="none" strike="noStrike" cap="none" normalizeH="0" baseline="0" smtClean="0">
            <a:ln>
              <a:noFill/>
            </a:ln>
            <a:solidFill>
              <a:schemeClr val="tx1"/>
            </a:solidFill>
            <a:effectLst/>
            <a:latin typeface="Arial" charset="0"/>
          </a:defRPr>
        </a:defPPr>
      </a:lstStyle>
    </a:lnDef>
  </a:objectDefaults>
  <a:extraClrSchemeLst>
    <a:extraClrScheme>
      <a:clrScheme name="Griffin-Ebert-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iffin-Ebert-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iffin-Ebert-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iffin-Ebert-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iffin-Ebert-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iffin-Ebert-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iffin-Ebert-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6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Griffin-Ebert-Template">
  <a:themeElements>
    <a:clrScheme name="">
      <a:dk1>
        <a:srgbClr val="000000"/>
      </a:dk1>
      <a:lt1>
        <a:srgbClr val="FFFFFF"/>
      </a:lt1>
      <a:dk2>
        <a:srgbClr val="000000"/>
      </a:dk2>
      <a:lt2>
        <a:srgbClr val="000000"/>
      </a:lt2>
      <a:accent1>
        <a:srgbClr val="000000"/>
      </a:accent1>
      <a:accent2>
        <a:srgbClr val="FF6600"/>
      </a:accent2>
      <a:accent3>
        <a:srgbClr val="FFFFFF"/>
      </a:accent3>
      <a:accent4>
        <a:srgbClr val="000000"/>
      </a:accent4>
      <a:accent5>
        <a:srgbClr val="AAAAAA"/>
      </a:accent5>
      <a:accent6>
        <a:srgbClr val="E75C00"/>
      </a:accent6>
      <a:hlink>
        <a:srgbClr val="00CC00"/>
      </a:hlink>
      <a:folHlink>
        <a:srgbClr val="B2B2B2"/>
      </a:folHlink>
    </a:clrScheme>
    <a:fontScheme name="Griffin-Ebe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4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4200" b="1" i="0" u="none" strike="noStrike" cap="none" normalizeH="0" baseline="0" smtClean="0">
            <a:ln>
              <a:noFill/>
            </a:ln>
            <a:solidFill>
              <a:schemeClr val="tx1"/>
            </a:solidFill>
            <a:effectLst/>
            <a:latin typeface="Arial" charset="0"/>
          </a:defRPr>
        </a:defPPr>
      </a:lstStyle>
    </a:lnDef>
  </a:objectDefaults>
  <a:extraClrSchemeLst>
    <a:extraClrScheme>
      <a:clrScheme name="Griffin-Ebert-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iffin-Ebert-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iffin-Ebert-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iffin-Ebert-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iffin-Ebert-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iffin-Ebert-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iffin-Ebert-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0_Griffin-Ebert-Template">
  <a:themeElements>
    <a:clrScheme name="">
      <a:dk1>
        <a:srgbClr val="000000"/>
      </a:dk1>
      <a:lt1>
        <a:srgbClr val="FFFFFF"/>
      </a:lt1>
      <a:dk2>
        <a:srgbClr val="000000"/>
      </a:dk2>
      <a:lt2>
        <a:srgbClr val="000000"/>
      </a:lt2>
      <a:accent1>
        <a:srgbClr val="000000"/>
      </a:accent1>
      <a:accent2>
        <a:srgbClr val="FF6600"/>
      </a:accent2>
      <a:accent3>
        <a:srgbClr val="FFFFFF"/>
      </a:accent3>
      <a:accent4>
        <a:srgbClr val="000000"/>
      </a:accent4>
      <a:accent5>
        <a:srgbClr val="AAAAAA"/>
      </a:accent5>
      <a:accent6>
        <a:srgbClr val="E75C00"/>
      </a:accent6>
      <a:hlink>
        <a:srgbClr val="00CC00"/>
      </a:hlink>
      <a:folHlink>
        <a:srgbClr val="B2B2B2"/>
      </a:folHlink>
    </a:clrScheme>
    <a:fontScheme name="Griffin-Ebert-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4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4200" b="1" i="0" u="none" strike="noStrike" cap="none" normalizeH="0" baseline="0" smtClean="0">
            <a:ln>
              <a:noFill/>
            </a:ln>
            <a:solidFill>
              <a:schemeClr val="tx1"/>
            </a:solidFill>
            <a:effectLst/>
            <a:latin typeface="Arial" charset="0"/>
          </a:defRPr>
        </a:defPPr>
      </a:lstStyle>
    </a:lnDef>
  </a:objectDefaults>
  <a:extraClrSchemeLst>
    <a:extraClrScheme>
      <a:clrScheme name="Griffin-Ebert-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iffin-Ebert-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iffin-Ebert-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iffin-Ebert-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iffin-Ebert-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iffin-Ebert-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iffin-Ebert-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15892</TotalTime>
  <Words>14373</Words>
  <Application>Microsoft Macintosh PowerPoint</Application>
  <PresentationFormat>On-screen Show (4:3)</PresentationFormat>
  <Paragraphs>854</Paragraphs>
  <Slides>72</Slides>
  <Notes>5</Notes>
  <HiddenSlides>0</HiddenSlides>
  <MMClips>0</MMClips>
  <ScaleCrop>false</ScaleCrop>
  <HeadingPairs>
    <vt:vector size="6" baseType="variant">
      <vt:variant>
        <vt:lpstr>Theme</vt:lpstr>
      </vt:variant>
      <vt:variant>
        <vt:i4>14</vt:i4>
      </vt:variant>
      <vt:variant>
        <vt:lpstr>Embedded OLE Servers</vt:lpstr>
      </vt:variant>
      <vt:variant>
        <vt:i4>1</vt:i4>
      </vt:variant>
      <vt:variant>
        <vt:lpstr>Slide Titles</vt:lpstr>
      </vt:variant>
      <vt:variant>
        <vt:i4>72</vt:i4>
      </vt:variant>
    </vt:vector>
  </HeadingPairs>
  <TitlesOfParts>
    <vt:vector size="87" baseType="lpstr">
      <vt:lpstr>Default Design</vt:lpstr>
      <vt:lpstr>1_Default Design</vt:lpstr>
      <vt:lpstr>2_Default Design</vt:lpstr>
      <vt:lpstr>3_Default Design</vt:lpstr>
      <vt:lpstr>4_Default Design</vt:lpstr>
      <vt:lpstr>5_Default Design</vt:lpstr>
      <vt:lpstr>Griffin-Ebert-Template</vt:lpstr>
      <vt:lpstr>20_Griffin-Ebert-Template</vt:lpstr>
      <vt:lpstr>6_Default Design</vt:lpstr>
      <vt:lpstr>1_Griffin-Ebert-Template</vt:lpstr>
      <vt:lpstr>7_Default Design</vt:lpstr>
      <vt:lpstr>8_Default Design</vt:lpstr>
      <vt:lpstr>9_Default Design</vt:lpstr>
      <vt:lpstr>63_Default Design</vt:lpstr>
      <vt:lpstr>Worksheet</vt:lpstr>
      <vt:lpstr>Business Plans: An Introduction</vt:lpstr>
      <vt:lpstr>What is a Business Plan</vt:lpstr>
      <vt:lpstr>What Is a Business?</vt:lpstr>
      <vt:lpstr>Discovering Opportunities</vt:lpstr>
      <vt:lpstr>Why Write a Business Plan?</vt:lpstr>
      <vt:lpstr>Getting Organized to Write the Business Plan</vt:lpstr>
      <vt:lpstr>Getting Organized</vt:lpstr>
      <vt:lpstr>Target Segment</vt:lpstr>
      <vt:lpstr>Market Attractiveness</vt:lpstr>
      <vt:lpstr>Industry Attractiveness</vt:lpstr>
      <vt:lpstr>Sustainable Competitive Advantage</vt:lpstr>
      <vt:lpstr>Team Domain</vt:lpstr>
      <vt:lpstr>Scoring the Seven Dimensions Model</vt:lpstr>
      <vt:lpstr>Business Plans: Elements</vt:lpstr>
      <vt:lpstr>Strategy</vt:lpstr>
      <vt:lpstr>More Definitions of Strategy</vt:lpstr>
      <vt:lpstr>The Value Proposition</vt:lpstr>
      <vt:lpstr>Positioning</vt:lpstr>
      <vt:lpstr>Positioning per ARINC</vt:lpstr>
      <vt:lpstr>The Art of the Start</vt:lpstr>
      <vt:lpstr>Positioning Statement</vt:lpstr>
      <vt:lpstr>The Business Model</vt:lpstr>
      <vt:lpstr>Another View of Business Models</vt:lpstr>
      <vt:lpstr>And Another View</vt:lpstr>
      <vt:lpstr>Critical Success Factors (CSFs)</vt:lpstr>
      <vt:lpstr>Critical Success Factors</vt:lpstr>
      <vt:lpstr>Critical Success Factors (contd.)</vt:lpstr>
      <vt:lpstr>Critical Success Factors (contd.)</vt:lpstr>
      <vt:lpstr>More Critical Success Factors</vt:lpstr>
      <vt:lpstr>Business Plans: Value Chains and Stakeholders</vt:lpstr>
      <vt:lpstr>The Value Chain</vt:lpstr>
      <vt:lpstr>The Value Chain and Competitive Advantage</vt:lpstr>
      <vt:lpstr>Cost Advantage and the Value Chain</vt:lpstr>
      <vt:lpstr>Differentiation and the Value Chain</vt:lpstr>
      <vt:lpstr>Managing the Value Chain</vt:lpstr>
      <vt:lpstr>Stakeholder Analysis</vt:lpstr>
      <vt:lpstr>Steps in Stakeholder Analysis</vt:lpstr>
      <vt:lpstr>Business Plans: Structure</vt:lpstr>
      <vt:lpstr>Structure of the Business Plan 1</vt:lpstr>
      <vt:lpstr>Structure of the Business Plan 2</vt:lpstr>
      <vt:lpstr>Structure of the Business Plan 3</vt:lpstr>
      <vt:lpstr>Structure of the Business Plan 4</vt:lpstr>
      <vt:lpstr>Structure of the Business Plan 5</vt:lpstr>
      <vt:lpstr>Structure of the Business Plan 6</vt:lpstr>
      <vt:lpstr>The Marketing Plan</vt:lpstr>
      <vt:lpstr>Summary</vt:lpstr>
      <vt:lpstr>What the Judges are Looking for</vt:lpstr>
      <vt:lpstr>Financial Projections</vt:lpstr>
      <vt:lpstr>Building Projections</vt:lpstr>
      <vt:lpstr>Revenue Drivers</vt:lpstr>
      <vt:lpstr>Cost Drivers</vt:lpstr>
      <vt:lpstr>Examples of Cost Elements</vt:lpstr>
      <vt:lpstr>Appendix: Crossing the Chasm</vt:lpstr>
      <vt:lpstr>Five Factors of Innovation</vt:lpstr>
      <vt:lpstr>Adoption of Innovative Products</vt:lpstr>
      <vt:lpstr>Categories of Adopters</vt:lpstr>
      <vt:lpstr>The Chasm</vt:lpstr>
      <vt:lpstr>Crossing the Chasm</vt:lpstr>
      <vt:lpstr>Appendix: Market Entry Strategies</vt:lpstr>
      <vt:lpstr>Market Entry Strategies for New Corporate Ventures </vt:lpstr>
      <vt:lpstr>Market Factors that Shape Entry Strategy 1 </vt:lpstr>
      <vt:lpstr>Market Factors that Shape Entry Strategy 2</vt:lpstr>
      <vt:lpstr>Making the Entry Strategy Decision</vt:lpstr>
      <vt:lpstr>Four Entry Strategies</vt:lpstr>
      <vt:lpstr>Market Entry Strategies</vt:lpstr>
      <vt:lpstr>Entry Strategies</vt:lpstr>
      <vt:lpstr>Appendix: Made to Stick</vt:lpstr>
      <vt:lpstr>Introduction</vt:lpstr>
      <vt:lpstr>Six Principles of Sticky Ideas</vt:lpstr>
      <vt:lpstr>Six Principles of Sticky Ideas (contd.)</vt:lpstr>
      <vt:lpstr>Why Don’t Good Ideas Stick?</vt:lpstr>
      <vt:lpstr>Making an Idea Stick: The Communication Framework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 Recognition</dc:title>
  <dc:creator>Lawrence Aronhime</dc:creator>
  <cp:lastModifiedBy>Larry Aronhime</cp:lastModifiedBy>
  <cp:revision>123</cp:revision>
  <cp:lastPrinted>2011-12-06T16:05:42Z</cp:lastPrinted>
  <dcterms:created xsi:type="dcterms:W3CDTF">2002-12-18T01:44:48Z</dcterms:created>
  <dcterms:modified xsi:type="dcterms:W3CDTF">2013-01-17T20:32:52Z</dcterms:modified>
</cp:coreProperties>
</file>