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5F6A7-56B6-428B-986D-C7F1B09C57A2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3FAC3-F538-4B44-BBB3-E66E05A76A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Convolution</a:t>
            </a:r>
          </a:p>
        </p:txBody>
      </p:sp>
      <p:pic>
        <p:nvPicPr>
          <p:cNvPr id="9220" name="Picture 4" descr="TP_tmp"/>
          <p:cNvPicPr>
            <a:picLocks noGrp="1" noChangeAspect="1" noChangeArrowheads="1"/>
          </p:cNvPicPr>
          <p:nvPr>
            <p:ph type="body" idx="1"/>
            <p:custDataLst>
              <p:tags r:id="rId1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828800" y="1371600"/>
            <a:ext cx="5867400" cy="538163"/>
          </a:xfrm>
          <a:noFill/>
          <a:ln/>
        </p:spPr>
      </p:pic>
      <p:pic>
        <p:nvPicPr>
          <p:cNvPr id="9223" name="Picture 7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1828800" y="2141538"/>
            <a:ext cx="5943600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1524000" y="3048000"/>
            <a:ext cx="1295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LTI: </a:t>
            </a:r>
          </a:p>
          <a:p>
            <a:pPr algn="ctr"/>
            <a:r>
              <a:rPr lang="en-US"/>
              <a:t>h(t)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838200" y="3505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2819400" y="3443288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81000" y="3276600"/>
            <a:ext cx="527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g(t)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429000" y="3290888"/>
            <a:ext cx="1111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g(t) </a:t>
            </a:r>
            <a:r>
              <a:rPr lang="en-US">
                <a:sym typeface="Symbol" pitchFamily="18" charset="2"/>
              </a:rPr>
              <a:t></a:t>
            </a:r>
            <a:r>
              <a:rPr lang="en-US"/>
              <a:t> h(t)</a:t>
            </a:r>
            <a:endParaRPr lang="en-US">
              <a:sym typeface="Symbol" pitchFamily="18" charset="2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127125" y="4608513"/>
            <a:ext cx="3063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Example: g[n] = u[n] – u[3-n]</a:t>
            </a:r>
          </a:p>
          <a:p>
            <a:r>
              <a:rPr lang="en-US"/>
              <a:t>	  h[n] = </a:t>
            </a:r>
            <a:r>
              <a:rPr lang="en-US">
                <a:latin typeface="Symbol" pitchFamily="18" charset="2"/>
                <a:sym typeface="Symbol" pitchFamily="18" charset="2"/>
              </a:rPr>
              <a:t></a:t>
            </a:r>
            <a:r>
              <a:rPr lang="en-US"/>
              <a:t>[n] + </a:t>
            </a:r>
            <a:r>
              <a:rPr lang="en-US">
                <a:latin typeface="Symbol" pitchFamily="18" charset="2"/>
                <a:sym typeface="Symbol" pitchFamily="18" charset="2"/>
              </a:rPr>
              <a:t></a:t>
            </a:r>
            <a:r>
              <a:rPr lang="en-US"/>
              <a:t>[n-1]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899150" y="3048000"/>
            <a:ext cx="1295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LTI: </a:t>
            </a:r>
          </a:p>
          <a:p>
            <a:pPr algn="ctr"/>
            <a:r>
              <a:rPr lang="en-US"/>
              <a:t>h[n]</a:t>
            </a: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5257800" y="3505200"/>
            <a:ext cx="565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7194550" y="3443288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4756150" y="3276600"/>
            <a:ext cx="56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g[n]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7804150" y="3290888"/>
            <a:ext cx="118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g[n] </a:t>
            </a:r>
            <a:r>
              <a:rPr lang="en-US">
                <a:sym typeface="Symbol" pitchFamily="18" charset="2"/>
              </a:rPr>
              <a:t></a:t>
            </a:r>
            <a:r>
              <a:rPr lang="en-US"/>
              <a:t> h[n]</a:t>
            </a:r>
            <a:endParaRPr lang="en-US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Convolution methods: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Method 1: “running sum”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Plot </a:t>
            </a:r>
            <a:r>
              <a:rPr lang="en-US" i="1"/>
              <a:t>x</a:t>
            </a:r>
            <a:r>
              <a:rPr lang="en-US"/>
              <a:t> and </a:t>
            </a:r>
            <a:r>
              <a:rPr lang="en-US" i="1"/>
              <a:t>h</a:t>
            </a:r>
            <a:r>
              <a:rPr lang="en-US"/>
              <a:t> vs. </a:t>
            </a:r>
            <a:r>
              <a:rPr lang="en-US" i="1"/>
              <a:t>m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Flip h over vertical axis to get </a:t>
            </a:r>
            <a:r>
              <a:rPr lang="en-US" i="1"/>
              <a:t>h[-m]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Shift </a:t>
            </a:r>
            <a:r>
              <a:rPr lang="en-US" i="1"/>
              <a:t>h[-m]</a:t>
            </a:r>
            <a:r>
              <a:rPr lang="en-US"/>
              <a:t> to obtain </a:t>
            </a:r>
            <a:r>
              <a:rPr lang="en-US" i="1"/>
              <a:t>h[n-m]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Multiply to obtain </a:t>
            </a:r>
            <a:r>
              <a:rPr lang="en-US" i="1"/>
              <a:t>x[m]h[n-m]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Sum on </a:t>
            </a:r>
            <a:r>
              <a:rPr lang="en-US" i="1"/>
              <a:t>m, </a:t>
            </a:r>
            <a:r>
              <a:rPr lang="en-US" i="1">
                <a:latin typeface="Symbol" pitchFamily="18" charset="2"/>
                <a:sym typeface="Symbol" pitchFamily="18" charset="2"/>
              </a:rPr>
              <a:t></a:t>
            </a:r>
            <a:r>
              <a:rPr lang="en-US" i="1" baseline="-25000">
                <a:sym typeface="Symbol" pitchFamily="18" charset="2"/>
              </a:rPr>
              <a:t>m</a:t>
            </a:r>
            <a:r>
              <a:rPr lang="en-US" i="1"/>
              <a:t> x[m] h[n-m]</a:t>
            </a:r>
          </a:p>
          <a:p>
            <a:pPr marL="990600" lvl="1" indent="-533400">
              <a:buFontTx/>
              <a:buAutoNum type="arabicPeriod"/>
            </a:pPr>
            <a:r>
              <a:rPr lang="en-US"/>
              <a:t>Increment n and repeat steps 3~6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Convolution methods: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800" b="1"/>
              <a:t>Method 2: Superposition method</a:t>
            </a:r>
          </a:p>
          <a:p>
            <a:pPr lvl="1"/>
            <a:r>
              <a:rPr lang="en-US" sz="2400"/>
              <a:t>We know </a:t>
            </a:r>
            <a:r>
              <a:rPr lang="en-US" sz="24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400" i="1"/>
              <a:t>[n] </a:t>
            </a:r>
            <a:r>
              <a:rPr lang="en-US" sz="2400" i="1">
                <a:sym typeface="Wingdings" pitchFamily="2" charset="2"/>
              </a:rPr>
              <a:t> h[n]</a:t>
            </a:r>
            <a:r>
              <a:rPr lang="en-US" sz="2400">
                <a:sym typeface="Wingdings" pitchFamily="2" charset="2"/>
              </a:rPr>
              <a:t> and the system is LTI.  </a:t>
            </a:r>
          </a:p>
          <a:p>
            <a:pPr lvl="1"/>
            <a:r>
              <a:rPr lang="en-US" sz="2400">
                <a:sym typeface="Wingdings" pitchFamily="2" charset="2"/>
              </a:rPr>
              <a:t>Therefore, </a:t>
            </a:r>
            <a:r>
              <a:rPr lang="en-US" sz="2400" i="1">
                <a:sym typeface="Wingdings" pitchFamily="2" charset="2"/>
              </a:rPr>
              <a:t>a</a:t>
            </a:r>
            <a:r>
              <a:rPr lang="en-US" sz="2400" i="1" baseline="-25000">
                <a:sym typeface="Wingdings" pitchFamily="2" charset="2"/>
              </a:rPr>
              <a:t>0</a:t>
            </a:r>
            <a:r>
              <a:rPr lang="en-US" sz="24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400" i="1">
                <a:sym typeface="Wingdings" pitchFamily="2" charset="2"/>
              </a:rPr>
              <a:t>[n-n</a:t>
            </a:r>
            <a:r>
              <a:rPr lang="en-US" sz="2400" i="1" baseline="-25000">
                <a:sym typeface="Wingdings" pitchFamily="2" charset="2"/>
              </a:rPr>
              <a:t>0</a:t>
            </a:r>
            <a:r>
              <a:rPr lang="en-US" sz="2400" i="1">
                <a:sym typeface="Wingdings" pitchFamily="2" charset="2"/>
              </a:rPr>
              <a:t>]  a</a:t>
            </a:r>
            <a:r>
              <a:rPr lang="en-US" sz="2400" i="1" baseline="-25000">
                <a:sym typeface="Wingdings" pitchFamily="2" charset="2"/>
              </a:rPr>
              <a:t>0</a:t>
            </a:r>
            <a:r>
              <a:rPr lang="en-US" sz="2400" i="1">
                <a:sym typeface="Wingdings" pitchFamily="2" charset="2"/>
              </a:rPr>
              <a:t>h[n-n</a:t>
            </a:r>
            <a:r>
              <a:rPr lang="en-US" sz="2400" i="1" baseline="-25000">
                <a:sym typeface="Wingdings" pitchFamily="2" charset="2"/>
              </a:rPr>
              <a:t>0</a:t>
            </a:r>
            <a:r>
              <a:rPr lang="en-US" sz="2400" i="1">
                <a:sym typeface="Wingdings" pitchFamily="2" charset="2"/>
              </a:rPr>
              <a:t>]</a:t>
            </a:r>
          </a:p>
          <a:p>
            <a:pPr lvl="1"/>
            <a:r>
              <a:rPr lang="en-US" sz="2400" i="1">
                <a:sym typeface="Wingdings" pitchFamily="2" charset="2"/>
              </a:rPr>
              <a:t>a</a:t>
            </a:r>
            <a:r>
              <a:rPr lang="en-US" sz="2400" i="1" baseline="-25000">
                <a:sym typeface="Wingdings" pitchFamily="2" charset="2"/>
              </a:rPr>
              <a:t>0</a:t>
            </a:r>
            <a:r>
              <a:rPr lang="en-US" sz="24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400" i="1">
                <a:sym typeface="Wingdings" pitchFamily="2" charset="2"/>
              </a:rPr>
              <a:t>[n-n</a:t>
            </a:r>
            <a:r>
              <a:rPr lang="en-US" sz="2400" i="1" baseline="-25000">
                <a:sym typeface="Wingdings" pitchFamily="2" charset="2"/>
              </a:rPr>
              <a:t>0</a:t>
            </a:r>
            <a:r>
              <a:rPr lang="en-US" sz="2400" i="1">
                <a:sym typeface="Wingdings" pitchFamily="2" charset="2"/>
              </a:rPr>
              <a:t>] + a</a:t>
            </a:r>
            <a:r>
              <a:rPr lang="en-US" sz="2400" i="1" baseline="-25000">
                <a:sym typeface="Wingdings" pitchFamily="2" charset="2"/>
              </a:rPr>
              <a:t>1</a:t>
            </a:r>
            <a:r>
              <a:rPr lang="en-US" sz="24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400" i="1">
                <a:sym typeface="Wingdings" pitchFamily="2" charset="2"/>
              </a:rPr>
              <a:t>[n-n</a:t>
            </a:r>
            <a:r>
              <a:rPr lang="en-US" sz="2400" i="1" baseline="-25000">
                <a:sym typeface="Wingdings" pitchFamily="2" charset="2"/>
              </a:rPr>
              <a:t>1</a:t>
            </a:r>
            <a:r>
              <a:rPr lang="en-US" sz="2400" i="1">
                <a:sym typeface="Wingdings" pitchFamily="2" charset="2"/>
              </a:rPr>
              <a:t>] + …  a</a:t>
            </a:r>
            <a:r>
              <a:rPr lang="en-US" sz="2400" i="1" baseline="-25000">
                <a:sym typeface="Wingdings" pitchFamily="2" charset="2"/>
              </a:rPr>
              <a:t>0</a:t>
            </a:r>
            <a:r>
              <a:rPr lang="en-US" sz="2400" i="1">
                <a:sym typeface="Wingdings" pitchFamily="2" charset="2"/>
              </a:rPr>
              <a:t>h[n-n</a:t>
            </a:r>
            <a:r>
              <a:rPr lang="en-US" sz="2400" i="1" baseline="-25000">
                <a:sym typeface="Wingdings" pitchFamily="2" charset="2"/>
              </a:rPr>
              <a:t>0</a:t>
            </a:r>
            <a:r>
              <a:rPr lang="en-US" sz="2400" i="1">
                <a:sym typeface="Wingdings" pitchFamily="2" charset="2"/>
              </a:rPr>
              <a:t>] + a</a:t>
            </a:r>
            <a:r>
              <a:rPr lang="en-US" sz="2400" i="1" baseline="-25000">
                <a:sym typeface="Wingdings" pitchFamily="2" charset="2"/>
              </a:rPr>
              <a:t>1</a:t>
            </a:r>
            <a:r>
              <a:rPr lang="en-US" sz="2400" i="1">
                <a:sym typeface="Wingdings" pitchFamily="2" charset="2"/>
              </a:rPr>
              <a:t>h[n-n</a:t>
            </a:r>
            <a:r>
              <a:rPr lang="en-US" sz="2400" i="1" baseline="-25000">
                <a:sym typeface="Wingdings" pitchFamily="2" charset="2"/>
              </a:rPr>
              <a:t>1</a:t>
            </a:r>
            <a:r>
              <a:rPr lang="en-US" sz="2400" i="1">
                <a:sym typeface="Wingdings" pitchFamily="2" charset="2"/>
              </a:rPr>
              <a:t>]</a:t>
            </a:r>
            <a:r>
              <a:rPr lang="en-US" sz="2400">
                <a:sym typeface="Wingdings" pitchFamily="2" charset="2"/>
              </a:rPr>
              <a:t> …</a:t>
            </a:r>
          </a:p>
          <a:p>
            <a:pPr lvl="1"/>
            <a:r>
              <a:rPr lang="en-US" sz="2400">
                <a:sym typeface="Wingdings" pitchFamily="2" charset="2"/>
              </a:rPr>
              <a:t>Since the input can be expressed as a sum of shifted unit samples:</a:t>
            </a:r>
          </a:p>
          <a:p>
            <a:pPr lvl="2">
              <a:buFontTx/>
              <a:buNone/>
            </a:pPr>
            <a:r>
              <a:rPr lang="en-US" sz="2000" i="1">
                <a:sym typeface="Wingdings" pitchFamily="2" charset="2"/>
              </a:rPr>
              <a:t>x[n] = … x[-2]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000" i="1">
                <a:sym typeface="Wingdings" pitchFamily="2" charset="2"/>
              </a:rPr>
              <a:t>[n+2] + x[-1]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000" i="1">
                <a:sym typeface="Wingdings" pitchFamily="2" charset="2"/>
              </a:rPr>
              <a:t>[n+1] + x[0]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000" i="1">
                <a:sym typeface="Wingdings" pitchFamily="2" charset="2"/>
              </a:rPr>
              <a:t>[n] + x[1]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000" i="1">
                <a:sym typeface="Wingdings" pitchFamily="2" charset="2"/>
              </a:rPr>
              <a:t>[n-1] + …  </a:t>
            </a:r>
          </a:p>
          <a:p>
            <a:pPr lvl="1"/>
            <a:r>
              <a:rPr lang="en-US" sz="2400">
                <a:sym typeface="Wingdings" pitchFamily="2" charset="2"/>
              </a:rPr>
              <a:t>The out is then a sum of shifted unit sample responses:</a:t>
            </a:r>
          </a:p>
          <a:p>
            <a:pPr lvl="2">
              <a:buFontTx/>
              <a:buNone/>
            </a:pPr>
            <a:r>
              <a:rPr lang="en-US" sz="2000" i="1">
                <a:sym typeface="Wingdings" pitchFamily="2" charset="2"/>
              </a:rPr>
              <a:t>x[n</a:t>
            </a:r>
            <a:r>
              <a:rPr lang="en-US" sz="2000" i="1" baseline="-25000">
                <a:sym typeface="Wingdings" pitchFamily="2" charset="2"/>
              </a:rPr>
              <a:t>0</a:t>
            </a:r>
            <a:r>
              <a:rPr lang="en-US" sz="2000" i="1">
                <a:sym typeface="Wingdings" pitchFamily="2" charset="2"/>
              </a:rPr>
              <a:t>]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000" i="1">
                <a:sym typeface="Wingdings" pitchFamily="2" charset="2"/>
              </a:rPr>
              <a:t>[n-n</a:t>
            </a:r>
            <a:r>
              <a:rPr lang="en-US" sz="2000" i="1" baseline="-25000">
                <a:sym typeface="Wingdings" pitchFamily="2" charset="2"/>
              </a:rPr>
              <a:t>0</a:t>
            </a:r>
            <a:r>
              <a:rPr lang="en-US" sz="2000" i="1">
                <a:sym typeface="Wingdings" pitchFamily="2" charset="2"/>
              </a:rPr>
              <a:t>] + x[n</a:t>
            </a:r>
            <a:r>
              <a:rPr lang="en-US" sz="2000" i="1" baseline="-25000">
                <a:sym typeface="Wingdings" pitchFamily="2" charset="2"/>
              </a:rPr>
              <a:t>1</a:t>
            </a:r>
            <a:r>
              <a:rPr lang="en-US" sz="2000" i="1">
                <a:sym typeface="Wingdings" pitchFamily="2" charset="2"/>
              </a:rPr>
              <a:t>]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</a:t>
            </a:r>
            <a:r>
              <a:rPr lang="en-US" sz="2000" i="1">
                <a:sym typeface="Wingdings" pitchFamily="2" charset="2"/>
              </a:rPr>
              <a:t>[n-n</a:t>
            </a:r>
            <a:r>
              <a:rPr lang="en-US" sz="2000" i="1" baseline="-25000">
                <a:sym typeface="Wingdings" pitchFamily="2" charset="2"/>
              </a:rPr>
              <a:t>1</a:t>
            </a:r>
            <a:r>
              <a:rPr lang="en-US" sz="2000" i="1">
                <a:sym typeface="Wingdings" pitchFamily="2" charset="2"/>
              </a:rPr>
              <a:t>] + …  x[n</a:t>
            </a:r>
            <a:r>
              <a:rPr lang="en-US" sz="2000" i="1" baseline="-25000">
                <a:sym typeface="Wingdings" pitchFamily="2" charset="2"/>
              </a:rPr>
              <a:t>0</a:t>
            </a:r>
            <a:r>
              <a:rPr lang="en-US" sz="2000" i="1">
                <a:sym typeface="Wingdings" pitchFamily="2" charset="2"/>
              </a:rPr>
              <a:t>]h[n-n</a:t>
            </a:r>
            <a:r>
              <a:rPr lang="en-US" sz="2000" i="1" baseline="-25000">
                <a:sym typeface="Wingdings" pitchFamily="2" charset="2"/>
              </a:rPr>
              <a:t>0</a:t>
            </a:r>
            <a:r>
              <a:rPr lang="en-US" sz="2000" i="1">
                <a:sym typeface="Wingdings" pitchFamily="2" charset="2"/>
              </a:rPr>
              <a:t>] + x[n</a:t>
            </a:r>
            <a:r>
              <a:rPr lang="en-US" sz="2000" i="1" baseline="-25000">
                <a:sym typeface="Wingdings" pitchFamily="2" charset="2"/>
              </a:rPr>
              <a:t>1</a:t>
            </a:r>
            <a:r>
              <a:rPr lang="en-US" sz="2000" i="1">
                <a:sym typeface="Wingdings" pitchFamily="2" charset="2"/>
              </a:rPr>
              <a:t>]h[n-n</a:t>
            </a:r>
            <a:r>
              <a:rPr lang="en-US" sz="2000" i="1" baseline="-25000">
                <a:sym typeface="Wingdings" pitchFamily="2" charset="2"/>
              </a:rPr>
              <a:t>1</a:t>
            </a:r>
            <a:r>
              <a:rPr lang="en-US" sz="2000" i="1">
                <a:sym typeface="Wingdings" pitchFamily="2" charset="2"/>
              </a:rPr>
              <a:t>] …</a:t>
            </a:r>
          </a:p>
          <a:p>
            <a:pPr lvl="2">
              <a:buFontTx/>
              <a:buNone/>
            </a:pPr>
            <a:r>
              <a:rPr lang="en-US" sz="2000" i="1">
                <a:sym typeface="Wingdings" pitchFamily="2" charset="2"/>
              </a:rPr>
              <a:t>				     </a:t>
            </a:r>
            <a:r>
              <a:rPr lang="en-US" sz="2000" i="1">
                <a:latin typeface="Symbol" pitchFamily="18" charset="2"/>
                <a:sym typeface="Symbol" pitchFamily="18" charset="2"/>
              </a:rPr>
              <a:t></a:t>
            </a:r>
            <a:r>
              <a:rPr lang="en-US" sz="2000" i="1" baseline="30000">
                <a:latin typeface="cmsy10" pitchFamily="34" charset="0"/>
                <a:sym typeface="Symbol" pitchFamily="18" charset="2"/>
              </a:rPr>
              <a:t>1</a:t>
            </a:r>
            <a:r>
              <a:rPr lang="en-US" sz="2000" i="1" baseline="-25000">
                <a:sym typeface="Symbol" pitchFamily="18" charset="2"/>
              </a:rPr>
              <a:t>k=-</a:t>
            </a:r>
            <a:r>
              <a:rPr lang="en-US" sz="2000" i="1" baseline="-25000">
                <a:latin typeface="cmsy10" pitchFamily="34" charset="0"/>
                <a:sym typeface="Symbol" pitchFamily="18" charset="2"/>
              </a:rPr>
              <a:t>1</a:t>
            </a:r>
            <a:r>
              <a:rPr lang="en-US" sz="2000" i="1">
                <a:sym typeface="Wingdings" pitchFamily="2" charset="2"/>
              </a:rPr>
              <a:t>x[k]h[n-k] </a:t>
            </a:r>
          </a:p>
          <a:p>
            <a:pPr lvl="2">
              <a:buFontTx/>
              <a:buNone/>
            </a:pPr>
            <a:r>
              <a:rPr lang="en-US" sz="2000">
                <a:sym typeface="Wingdings" pitchFamily="2" charset="2"/>
              </a:rPr>
              <a:t>					(The Convolution Sum!)</a:t>
            </a:r>
          </a:p>
          <a:p>
            <a:pPr lvl="1"/>
            <a:endParaRPr lang="en-US" sz="2400">
              <a:sym typeface="Wingdings" pitchFamily="2" charset="2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g(t) * h(t) = \int_{-\infty}^{\infty} g(\tau) h(t-\tau) d\tau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142"/>
  <p:tag name="PICTUREFILESIZE" val="707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&#10;$ g[n]* h[n] = \sum^{\infty}_{k = -\infty} g[k]h[n-k] $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54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17"/>
  <p:tag name="PICTUREFILESIZE" val="152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Convolution</vt:lpstr>
      <vt:lpstr>Convolution methods:</vt:lpstr>
      <vt:lpstr>Convolution methods:</vt:lpstr>
    </vt:vector>
  </TitlesOfParts>
  <Company>Sonic Koala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Convolution</dc:title>
  <dc:creator>Alan Huang</dc:creator>
  <cp:lastModifiedBy>Alan Huang</cp:lastModifiedBy>
  <cp:revision>1</cp:revision>
  <dcterms:created xsi:type="dcterms:W3CDTF">2008-08-15T05:09:17Z</dcterms:created>
  <dcterms:modified xsi:type="dcterms:W3CDTF">2008-08-15T05:09:22Z</dcterms:modified>
</cp:coreProperties>
</file>