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80D74-A609-4E39-9AC4-57F37F12FCA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64D7-BBEF-4D0A-9B04-99256D88E8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signals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r>
              <a:rPr lang="en-US" sz="2400"/>
              <a:t>Why use complex exponentials?  </a:t>
            </a:r>
          </a:p>
          <a:p>
            <a:pPr lvl="1"/>
            <a:r>
              <a:rPr lang="en-US" sz="2000"/>
              <a:t>Because they are useful building blocks which can be used to represent large and useful classes of signals</a:t>
            </a:r>
          </a:p>
          <a:p>
            <a:pPr lvl="1"/>
            <a:r>
              <a:rPr lang="en-US" sz="2000"/>
              <a:t>Response of LTI systems to these basic signals is particularly simple and useful.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429000" y="3662363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1"/>
              <a:t>h(t)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895600" y="38909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648200" y="38909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752600" y="3662363"/>
            <a:ext cx="1127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a</a:t>
            </a:r>
            <a:r>
              <a:rPr lang="en-US" sz="2400" i="1" baseline="-25000"/>
              <a:t>k</a:t>
            </a:r>
            <a:r>
              <a:rPr lang="en-US" sz="2400" i="1"/>
              <a:t>e</a:t>
            </a:r>
            <a:r>
              <a:rPr lang="en-US" sz="2400" i="1" baseline="30000"/>
              <a:t>jk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-5000">
                <a:latin typeface="Symbol" pitchFamily="18" charset="2"/>
                <a:sym typeface="Symbol" pitchFamily="18" charset="2"/>
              </a:rPr>
              <a:t>0</a:t>
            </a:r>
            <a:r>
              <a:rPr lang="en-US" sz="2400" i="1" baseline="30000">
                <a:sym typeface="Symbol" pitchFamily="18" charset="2"/>
              </a:rPr>
              <a:t> t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099050" y="36576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a</a:t>
            </a:r>
            <a:r>
              <a:rPr lang="en-US" sz="2400" i="1" baseline="-25000"/>
              <a:t>k</a:t>
            </a:r>
            <a:r>
              <a:rPr lang="en-US" sz="2400" i="1"/>
              <a:t> H(jk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-25000">
                <a:latin typeface="Symbol" pitchFamily="18" charset="2"/>
                <a:sym typeface="Symbol" pitchFamily="18" charset="2"/>
              </a:rPr>
              <a:t>0</a:t>
            </a:r>
            <a:r>
              <a:rPr lang="en-US" sz="2400" i="1"/>
              <a:t>) 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-5000">
                <a:latin typeface="Symbol" pitchFamily="18" charset="2"/>
                <a:sym typeface="Symbol" pitchFamily="18" charset="2"/>
              </a:rPr>
              <a:t>0</a:t>
            </a:r>
            <a:r>
              <a:rPr lang="en-US" sz="2400" i="1" baseline="30000">
                <a:sym typeface="Symbol" pitchFamily="18" charset="2"/>
              </a:rPr>
              <a:t> t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 flipV="1">
            <a:off x="5943600" y="41910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410200" y="48768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Complex scaling factor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Fourier Series Representation of CT Periodic Signals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/>
              <a:t>x(t) = x(t+T) for all t</a:t>
            </a:r>
          </a:p>
          <a:p>
            <a:pPr lvl="1"/>
            <a:r>
              <a:rPr lang="en-US" sz="1800"/>
              <a:t>Smallest such T is the </a:t>
            </a:r>
            <a:r>
              <a:rPr lang="en-US" sz="1800" i="1"/>
              <a:t>fundamental period</a:t>
            </a:r>
          </a:p>
          <a:p>
            <a:pPr lvl="1"/>
            <a:r>
              <a:rPr lang="en-US" sz="1800"/>
              <a:t> </a:t>
            </a:r>
            <a:r>
              <a:rPr lang="en-US" sz="1800">
                <a:latin typeface="Symbol" pitchFamily="18" charset="2"/>
                <a:sym typeface="Symbol" pitchFamily="18" charset="2"/>
              </a:rPr>
              <a:t></a:t>
            </a:r>
            <a:r>
              <a:rPr lang="en-US" sz="1800" baseline="-25000">
                <a:sym typeface="Symbol" pitchFamily="18" charset="2"/>
              </a:rPr>
              <a:t>0</a:t>
            </a:r>
            <a:r>
              <a:rPr lang="en-US" sz="1800"/>
              <a:t> = 2</a:t>
            </a:r>
            <a:r>
              <a:rPr lang="en-US" sz="1800">
                <a:latin typeface="Symbol" pitchFamily="18" charset="2"/>
                <a:sym typeface="Symbol" pitchFamily="18" charset="2"/>
              </a:rPr>
              <a:t></a:t>
            </a:r>
            <a:r>
              <a:rPr lang="en-US" sz="1800"/>
              <a:t>/T is the </a:t>
            </a:r>
            <a:r>
              <a:rPr lang="en-US" sz="1800" i="1"/>
              <a:t>fundamental frequency</a:t>
            </a:r>
            <a:r>
              <a:rPr lang="en-US" sz="1800"/>
              <a:t> </a:t>
            </a:r>
          </a:p>
          <a:p>
            <a:pPr lvl="1"/>
            <a:endParaRPr lang="en-US" sz="1800"/>
          </a:p>
          <a:p>
            <a:pPr>
              <a:buFontTx/>
              <a:buNone/>
            </a:pPr>
            <a:r>
              <a:rPr lang="en-US" sz="2000" i="1"/>
              <a:t>e</a:t>
            </a:r>
            <a:r>
              <a:rPr lang="en-US" sz="2000" i="1" baseline="30000"/>
              <a:t>j</a:t>
            </a:r>
            <a:r>
              <a:rPr lang="en-US" sz="20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000" i="1" baseline="30000">
                <a:sym typeface="Symbol" pitchFamily="18" charset="2"/>
              </a:rPr>
              <a:t>t</a:t>
            </a:r>
            <a:r>
              <a:rPr lang="en-US" sz="2000"/>
              <a:t> periodic with period T  </a:t>
            </a:r>
            <a:r>
              <a:rPr lang="en-US" sz="2000">
                <a:sym typeface="Wingdings" pitchFamily="2" charset="2"/>
              </a:rPr>
              <a:t>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2000" i="1">
                <a:sym typeface="Wingdings" pitchFamily="2" charset="2"/>
              </a:rPr>
              <a:t> = k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w</a:t>
            </a:r>
            <a:r>
              <a:rPr lang="en-US" sz="2000" i="1" baseline="-25000">
                <a:latin typeface="Symbol" pitchFamily="18" charset="2"/>
                <a:sym typeface="Symbol" pitchFamily="18" charset="2"/>
              </a:rPr>
              <a:t>0</a:t>
            </a:r>
            <a:endParaRPr lang="en-US" sz="2000" i="1">
              <a:latin typeface="Symbol" pitchFamily="18" charset="2"/>
              <a:sym typeface="Symbol" pitchFamily="18" charset="2"/>
            </a:endParaRPr>
          </a:p>
          <a:p>
            <a:pPr>
              <a:buFontTx/>
              <a:buNone/>
            </a:pPr>
            <a:endParaRPr lang="en-US" sz="2000" i="1">
              <a:latin typeface="Symbol" pitchFamily="18" charset="2"/>
              <a:sym typeface="Symbol" pitchFamily="18" charset="2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362200" y="3429000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ym typeface="Symbol" pitchFamily="18" charset="2"/>
              </a:rPr>
              <a:t>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905000" y="5105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90600" y="4648200"/>
            <a:ext cx="68580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-"/>
            </a:pPr>
            <a:r>
              <a:rPr lang="en-US"/>
              <a:t> Periodic with period T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/>
              <a:t> {</a:t>
            </a:r>
            <a:r>
              <a:rPr lang="en-US" i="1"/>
              <a:t>a</a:t>
            </a:r>
            <a:r>
              <a:rPr lang="en-US" i="1" baseline="-25000"/>
              <a:t>k</a:t>
            </a:r>
            <a:r>
              <a:rPr lang="en-US"/>
              <a:t>} are the </a:t>
            </a:r>
            <a:r>
              <a:rPr lang="en-US" i="1"/>
              <a:t>Fourier (series) coefficients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/>
              <a:t> k = 0	DC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/>
              <a:t> k = </a:t>
            </a:r>
            <a:r>
              <a:rPr lang="en-US">
                <a:cs typeface="Arial" charset="0"/>
              </a:rPr>
              <a:t>±1	first harmonic 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>
                <a:cs typeface="Arial" charset="0"/>
              </a:rPr>
              <a:t> k = </a:t>
            </a:r>
            <a:r>
              <a:rPr lang="en-US"/>
              <a:t>±2	second harmonic</a:t>
            </a:r>
          </a:p>
        </p:txBody>
      </p:sp>
      <p:pic>
        <p:nvPicPr>
          <p:cNvPr id="5128" name="Picture 8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85838" y="3733800"/>
            <a:ext cx="5114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CT Fourier Series Pair</a:t>
            </a:r>
          </a:p>
        </p:txBody>
      </p:sp>
      <p:pic>
        <p:nvPicPr>
          <p:cNvPr id="6150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14400" y="2514600"/>
            <a:ext cx="4038600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7200" y="1676400"/>
            <a:ext cx="8229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410200" y="2819400"/>
            <a:ext cx="33528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(Synthesis Equation)</a:t>
            </a:r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r>
              <a:rPr lang="en-US" sz="2000"/>
              <a:t>(Analysis Equation)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x(t) = cos(4</a:t>
            </a:r>
            <a:r>
              <a:rPr lang="en-US" i="1">
                <a:latin typeface="Symbol" pitchFamily="18" charset="2"/>
                <a:sym typeface="Symbol" pitchFamily="18" charset="2"/>
              </a:rPr>
              <a:t></a:t>
            </a:r>
            <a:r>
              <a:rPr lang="en-US" i="1"/>
              <a:t>t) + 2sin(8</a:t>
            </a:r>
            <a:r>
              <a:rPr lang="en-US" i="1">
                <a:latin typeface="Symbol" pitchFamily="18" charset="2"/>
                <a:sym typeface="Symbol" pitchFamily="18" charset="2"/>
              </a:rPr>
              <a:t></a:t>
            </a:r>
            <a:r>
              <a:rPr lang="en-US" i="1"/>
              <a:t>t)</a:t>
            </a:r>
          </a:p>
          <a:p>
            <a:r>
              <a:rPr lang="en-US"/>
              <a:t>Periodic square wave (from lecture)</a:t>
            </a:r>
          </a:p>
          <a:p>
            <a:r>
              <a:rPr lang="en-US"/>
              <a:t>Periodic impulse train </a:t>
            </a:r>
          </a:p>
        </p:txBody>
      </p:sp>
      <p:pic>
        <p:nvPicPr>
          <p:cNvPr id="7172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352800"/>
            <a:ext cx="200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 and Odd Functions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Even functions are defined by the property:</a:t>
            </a:r>
          </a:p>
          <a:p>
            <a:pPr algn="ctr">
              <a:buFontTx/>
              <a:buNone/>
            </a:pPr>
            <a:r>
              <a:rPr lang="en-US" i="1"/>
              <a:t>f(x) = f(-x)</a:t>
            </a:r>
          </a:p>
          <a:p>
            <a:endParaRPr lang="en-US" i="1"/>
          </a:p>
          <a:p>
            <a:r>
              <a:rPr lang="en-US"/>
              <a:t>Odd functions are defined by the property:</a:t>
            </a:r>
          </a:p>
          <a:p>
            <a:pPr algn="ctr">
              <a:buFontTx/>
              <a:buNone/>
            </a:pPr>
            <a:r>
              <a:rPr lang="en-US" i="1"/>
              <a:t>f(x) = -f(-x)</a:t>
            </a:r>
          </a:p>
          <a:p>
            <a:pPr>
              <a:buFontTx/>
              <a:buNone/>
            </a:pPr>
            <a:endParaRPr lang="en-US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Some notes on CT Fourier series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For k = 0, </a:t>
            </a:r>
            <a:r>
              <a:rPr lang="en-US" sz="2400" i="1"/>
              <a:t>a</a:t>
            </a:r>
            <a:r>
              <a:rPr lang="en-US" sz="2400" i="1" baseline="-25000"/>
              <a:t>0</a:t>
            </a:r>
            <a:r>
              <a:rPr lang="en-US" sz="2400" i="1"/>
              <a:t> = </a:t>
            </a:r>
            <a:r>
              <a:rPr lang="en-US" sz="2400" i="1">
                <a:latin typeface="cmsy10" pitchFamily="34" charset="0"/>
              </a:rPr>
              <a:t>s</a:t>
            </a:r>
            <a:r>
              <a:rPr lang="en-US" sz="2400" i="1" baseline="-25000"/>
              <a:t>T</a:t>
            </a:r>
            <a:r>
              <a:rPr lang="en-US" sz="2400" i="1"/>
              <a:t> x(t) dt </a:t>
            </a:r>
            <a:r>
              <a:rPr lang="en-US" sz="2400">
                <a:sym typeface="Wingdings" pitchFamily="2" charset="2"/>
              </a:rPr>
              <a:t> mean value over the period</a:t>
            </a:r>
            <a:r>
              <a:rPr lang="en-US" sz="2000">
                <a:sym typeface="Wingdings" pitchFamily="2" charset="2"/>
              </a:rPr>
              <a:t> 					</a:t>
            </a:r>
            <a:r>
              <a:rPr lang="en-US" sz="2400">
                <a:sym typeface="Wingdings" pitchFamily="2" charset="2"/>
              </a:rPr>
              <a:t>(DC term)</a:t>
            </a:r>
          </a:p>
          <a:p>
            <a:r>
              <a:rPr lang="en-US" sz="2400">
                <a:sym typeface="Wingdings" pitchFamily="2" charset="2"/>
              </a:rPr>
              <a:t>If </a:t>
            </a:r>
            <a:r>
              <a:rPr lang="en-US" sz="2400" i="1">
                <a:sym typeface="Wingdings" pitchFamily="2" charset="2"/>
              </a:rPr>
              <a:t>x(t)</a:t>
            </a:r>
            <a:r>
              <a:rPr lang="en-US" sz="2400">
                <a:sym typeface="Wingdings" pitchFamily="2" charset="2"/>
              </a:rPr>
              <a:t> is real,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 = a</a:t>
            </a:r>
            <a:r>
              <a:rPr lang="en-US" sz="2400" i="1" baseline="30000">
                <a:sym typeface="Wingdings" pitchFamily="2" charset="2"/>
              </a:rPr>
              <a:t>*</a:t>
            </a:r>
            <a:r>
              <a:rPr lang="en-US" sz="2400" i="1" baseline="-25000">
                <a:sym typeface="Wingdings" pitchFamily="2" charset="2"/>
              </a:rPr>
              <a:t>-k</a:t>
            </a:r>
          </a:p>
          <a:p>
            <a:r>
              <a:rPr lang="en-US" sz="2400">
                <a:sym typeface="Wingdings" pitchFamily="2" charset="2"/>
              </a:rPr>
              <a:t>If </a:t>
            </a:r>
            <a:r>
              <a:rPr lang="en-US" sz="2400" i="1">
                <a:sym typeface="Wingdings" pitchFamily="2" charset="2"/>
              </a:rPr>
              <a:t>x(t)</a:t>
            </a:r>
            <a:r>
              <a:rPr lang="en-US" sz="2400">
                <a:sym typeface="Wingdings" pitchFamily="2" charset="2"/>
              </a:rPr>
              <a:t> is even,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 = a</a:t>
            </a:r>
            <a:r>
              <a:rPr lang="en-US" sz="2400" i="1" baseline="-25000">
                <a:sym typeface="Wingdings" pitchFamily="2" charset="2"/>
              </a:rPr>
              <a:t>-k</a:t>
            </a:r>
          </a:p>
          <a:p>
            <a:r>
              <a:rPr lang="en-US" sz="2400">
                <a:sym typeface="Wingdings" pitchFamily="2" charset="2"/>
              </a:rPr>
              <a:t>If </a:t>
            </a:r>
            <a:r>
              <a:rPr lang="en-US" sz="2400" i="1">
                <a:sym typeface="Wingdings" pitchFamily="2" charset="2"/>
              </a:rPr>
              <a:t>x(t)</a:t>
            </a:r>
            <a:r>
              <a:rPr lang="en-US" sz="2400">
                <a:sym typeface="Wingdings" pitchFamily="2" charset="2"/>
              </a:rPr>
              <a:t> is odd,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 = -a</a:t>
            </a:r>
            <a:r>
              <a:rPr lang="en-US" sz="2400" i="1" baseline="-25000">
                <a:sym typeface="Wingdings" pitchFamily="2" charset="2"/>
              </a:rPr>
              <a:t>-k</a:t>
            </a:r>
          </a:p>
          <a:p>
            <a:endParaRPr lang="en-US" sz="2400" i="1" baseline="-25000">
              <a:sym typeface="Wingdings" pitchFamily="2" charset="2"/>
            </a:endParaRPr>
          </a:p>
          <a:p>
            <a:endParaRPr lang="en-US" sz="2400" i="1" baseline="-25000">
              <a:sym typeface="Wingdings" pitchFamily="2" charset="2"/>
            </a:endParaRPr>
          </a:p>
          <a:p>
            <a:r>
              <a:rPr lang="en-US" sz="2400">
                <a:sym typeface="Wingdings" pitchFamily="2" charset="2"/>
              </a:rPr>
              <a:t>If </a:t>
            </a:r>
            <a:r>
              <a:rPr lang="en-US" sz="2400" i="1">
                <a:sym typeface="Wingdings" pitchFamily="2" charset="2"/>
              </a:rPr>
              <a:t>x(t)</a:t>
            </a:r>
            <a:r>
              <a:rPr lang="en-US" sz="2400">
                <a:sym typeface="Wingdings" pitchFamily="2" charset="2"/>
              </a:rPr>
              <a:t> is real and even,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 = a</a:t>
            </a:r>
            <a:r>
              <a:rPr lang="en-US" sz="2400" i="1" baseline="30000">
                <a:sym typeface="Wingdings" pitchFamily="2" charset="2"/>
              </a:rPr>
              <a:t>*</a:t>
            </a:r>
            <a:r>
              <a:rPr lang="en-US" sz="2400" i="1" baseline="-25000">
                <a:sym typeface="Wingdings" pitchFamily="2" charset="2"/>
              </a:rPr>
              <a:t>-k</a:t>
            </a:r>
            <a:r>
              <a:rPr lang="en-US" sz="2400" i="1">
                <a:sym typeface="Wingdings" pitchFamily="2" charset="2"/>
              </a:rPr>
              <a:t> = a</a:t>
            </a:r>
            <a:r>
              <a:rPr lang="en-US" sz="2400" i="1" baseline="-25000">
                <a:sym typeface="Wingdings" pitchFamily="2" charset="2"/>
              </a:rPr>
              <a:t>-k </a:t>
            </a:r>
            <a:r>
              <a:rPr lang="en-US" sz="2400" i="1">
                <a:sym typeface="Wingdings" pitchFamily="2" charset="2"/>
              </a:rPr>
              <a:t> 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’s will only have real terms</a:t>
            </a:r>
            <a:endParaRPr lang="en-US" sz="2400">
              <a:sym typeface="Wingdings" pitchFamily="2" charset="2"/>
            </a:endParaRPr>
          </a:p>
          <a:p>
            <a:r>
              <a:rPr lang="en-US" sz="2400">
                <a:sym typeface="Wingdings" pitchFamily="2" charset="2"/>
              </a:rPr>
              <a:t>If </a:t>
            </a:r>
            <a:r>
              <a:rPr lang="en-US" sz="2400" i="1">
                <a:sym typeface="Wingdings" pitchFamily="2" charset="2"/>
              </a:rPr>
              <a:t>x(t)</a:t>
            </a:r>
            <a:r>
              <a:rPr lang="en-US" sz="2400">
                <a:sym typeface="Wingdings" pitchFamily="2" charset="2"/>
              </a:rPr>
              <a:t> is real and odd,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 = a</a:t>
            </a:r>
            <a:r>
              <a:rPr lang="en-US" sz="2400" i="1" baseline="30000">
                <a:sym typeface="Wingdings" pitchFamily="2" charset="2"/>
              </a:rPr>
              <a:t>*</a:t>
            </a:r>
            <a:r>
              <a:rPr lang="en-US" sz="2400" i="1" baseline="-25000">
                <a:sym typeface="Wingdings" pitchFamily="2" charset="2"/>
              </a:rPr>
              <a:t>-k</a:t>
            </a:r>
            <a:r>
              <a:rPr lang="en-US" sz="2400" i="1">
                <a:sym typeface="Wingdings" pitchFamily="2" charset="2"/>
              </a:rPr>
              <a:t> = -a</a:t>
            </a:r>
            <a:r>
              <a:rPr lang="en-US" sz="2400" i="1" baseline="-25000">
                <a:sym typeface="Wingdings" pitchFamily="2" charset="2"/>
              </a:rPr>
              <a:t>-k </a:t>
            </a:r>
            <a:r>
              <a:rPr lang="en-US" sz="2400" i="1">
                <a:sym typeface="Wingdings" pitchFamily="2" charset="2"/>
              </a:rPr>
              <a:t> a</a:t>
            </a:r>
            <a:r>
              <a:rPr lang="en-US" sz="2400" i="1" baseline="-25000">
                <a:sym typeface="Wingdings" pitchFamily="2" charset="2"/>
              </a:rPr>
              <a:t>k</a:t>
            </a:r>
            <a:r>
              <a:rPr lang="en-US" sz="2400" i="1">
                <a:sym typeface="Wingdings" pitchFamily="2" charset="2"/>
              </a:rPr>
              <a:t>’s will only have odd terms</a:t>
            </a:r>
          </a:p>
          <a:p>
            <a:endParaRPr lang="en-US" sz="2400" i="1" baseline="-2500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The CT Fourier Transform Pair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i="1">
                <a:latin typeface="Times New Roman" pitchFamily="18" charset="0"/>
              </a:rPr>
              <a:t>x(t) </a:t>
            </a:r>
            <a:r>
              <a:rPr lang="en-US" i="1">
                <a:latin typeface="Times New Roman" pitchFamily="18" charset="0"/>
                <a:cs typeface="Arial" charset="0"/>
                <a:sym typeface="Wingdings" pitchFamily="2" charset="2"/>
              </a:rPr>
              <a:t>↔ X(j</a:t>
            </a:r>
            <a:r>
              <a:rPr lang="en-US" i="1">
                <a:latin typeface="Symbol" pitchFamily="18" charset="2"/>
                <a:cs typeface="Arial" charset="0"/>
                <a:sym typeface="Symbol" pitchFamily="18" charset="2"/>
              </a:rPr>
              <a:t></a:t>
            </a:r>
            <a:r>
              <a:rPr lang="en-US" i="1">
                <a:latin typeface="Times New Roman" pitchFamily="18" charset="0"/>
                <a:cs typeface="Arial" charset="0"/>
                <a:sym typeface="Wingdings" pitchFamily="2" charset="2"/>
              </a:rPr>
              <a:t>)</a:t>
            </a:r>
            <a:endParaRPr lang="en-US" i="1">
              <a:latin typeface="Times New Roman" pitchFamily="18" charset="0"/>
              <a:cs typeface="Arial" charset="0"/>
            </a:endParaRPr>
          </a:p>
        </p:txBody>
      </p:sp>
      <p:pic>
        <p:nvPicPr>
          <p:cNvPr id="11268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0" y="2819400"/>
            <a:ext cx="49911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x(t) = \sum_{k=-\infty}^{+\infty} a_k e^{jkw_0 t} = \sum_{k=-\infty}^{+\infty} a_k e^{j2\pi kt/T}$$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96"/>
  <p:tag name="PICTUREFILESIZE" val="2958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x(t) = \sum_{k=-\infty}^{+\infty} a_k e^{jkw_0 t} $$&#10;&#10;$$ a_k = \frac{1}{T} \int_T x(t) e^{-jkw_0 t} dt$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26"/>
  <p:tag name="PICTUREFILESIZE" val="3289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\sum_{n= -\infty}^{+\infty} \delta(t-nT) $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50"/>
  <p:tag name="PICTUREFILESIZE" val="116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X(j\omega) = \int_{-\infty}^{+\infty} x(t) e^{-j\omega t} dt $$&#10;&#10;$$ x(t) = \frac{1}{2\pi} \int_{-\infty}^{+\infty} X(j\omega) e^{j\omega t} d\omega $$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7"/>
  <p:tag name="PICTUREFILESIZE" val="4053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Basic signals</vt:lpstr>
      <vt:lpstr>Fourier Series Representation of CT Periodic Signals</vt:lpstr>
      <vt:lpstr>CT Fourier Series Pair</vt:lpstr>
      <vt:lpstr>Examples</vt:lpstr>
      <vt:lpstr>Even and Odd Functions</vt:lpstr>
      <vt:lpstr>Some notes on CT Fourier series</vt:lpstr>
      <vt:lpstr>The CT Fourier Transform Pair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signals</dc:title>
  <dc:creator>Alan Huang</dc:creator>
  <cp:lastModifiedBy>Alan Huang</cp:lastModifiedBy>
  <cp:revision>1</cp:revision>
  <dcterms:created xsi:type="dcterms:W3CDTF">2008-08-15T05:05:14Z</dcterms:created>
  <dcterms:modified xsi:type="dcterms:W3CDTF">2008-08-15T05:05:25Z</dcterms:modified>
</cp:coreProperties>
</file>