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267E9-68E0-4288-AC83-C84B1E54634B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94B7B-CD83-416B-8D03-22487EC6AD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Complex exponentials as input to LTI systems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758950" y="2438400"/>
            <a:ext cx="1219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h(t)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1225550" y="2667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978150" y="2667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1758950" y="4038600"/>
            <a:ext cx="1219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h[n]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1225550" y="4267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2978150" y="4267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276600" y="4038600"/>
            <a:ext cx="1570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/>
              <a:t>H(e</a:t>
            </a:r>
            <a:r>
              <a:rPr lang="en-US" sz="2400" i="1" baseline="30000"/>
              <a:t>j</a:t>
            </a:r>
            <a:r>
              <a:rPr lang="en-US" sz="2400" i="1" baseline="30000">
                <a:latin typeface="Symbol" pitchFamily="18" charset="2"/>
                <a:sym typeface="Symbol" pitchFamily="18" charset="2"/>
              </a:rPr>
              <a:t></a:t>
            </a:r>
            <a:r>
              <a:rPr lang="en-US" sz="2400" i="1"/>
              <a:t>) e</a:t>
            </a:r>
            <a:r>
              <a:rPr lang="en-US" sz="2400" i="1" baseline="30000"/>
              <a:t>j</a:t>
            </a:r>
            <a:r>
              <a:rPr lang="en-US" sz="2400" i="1" baseline="30000">
                <a:latin typeface="Symbol" pitchFamily="18" charset="2"/>
                <a:sym typeface="Symbol" pitchFamily="18" charset="2"/>
              </a:rPr>
              <a:t></a:t>
            </a:r>
            <a:r>
              <a:rPr lang="en-US" sz="2400" i="1" baseline="30000">
                <a:sym typeface="Symbol" pitchFamily="18" charset="2"/>
              </a:rPr>
              <a:t> n</a:t>
            </a:r>
          </a:p>
        </p:txBody>
      </p:sp>
      <p:pic>
        <p:nvPicPr>
          <p:cNvPr id="7184" name="Picture 16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003800" y="2949575"/>
            <a:ext cx="33020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609600" y="2441575"/>
            <a:ext cx="652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/>
              <a:t>e</a:t>
            </a:r>
            <a:r>
              <a:rPr lang="en-US" sz="2400" i="1" baseline="30000"/>
              <a:t>j</a:t>
            </a:r>
            <a:r>
              <a:rPr lang="en-US" sz="2400" i="1" baseline="30000">
                <a:latin typeface="Symbol" pitchFamily="18" charset="2"/>
                <a:sym typeface="Symbol" pitchFamily="18" charset="2"/>
              </a:rPr>
              <a:t></a:t>
            </a:r>
            <a:r>
              <a:rPr lang="en-US" sz="2400" i="1" baseline="30000">
                <a:sym typeface="Symbol" pitchFamily="18" charset="2"/>
              </a:rPr>
              <a:t> t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609600" y="4041775"/>
            <a:ext cx="708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/>
              <a:t>e</a:t>
            </a:r>
            <a:r>
              <a:rPr lang="en-US" sz="2400" i="1" baseline="30000"/>
              <a:t>j</a:t>
            </a:r>
            <a:r>
              <a:rPr lang="en-US" sz="2400" i="1" baseline="30000">
                <a:latin typeface="Symbol" pitchFamily="18" charset="2"/>
                <a:sym typeface="Symbol" pitchFamily="18" charset="2"/>
              </a:rPr>
              <a:t></a:t>
            </a:r>
            <a:r>
              <a:rPr lang="en-US" sz="2400" i="1" baseline="30000">
                <a:sym typeface="Symbol" pitchFamily="18" charset="2"/>
              </a:rPr>
              <a:t> n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3429000" y="2433638"/>
            <a:ext cx="1438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/>
              <a:t>H(j</a:t>
            </a:r>
            <a:r>
              <a:rPr lang="en-US" sz="2400" i="1">
                <a:latin typeface="Symbol" pitchFamily="18" charset="2"/>
                <a:sym typeface="Symbol" pitchFamily="18" charset="2"/>
              </a:rPr>
              <a:t></a:t>
            </a:r>
            <a:r>
              <a:rPr lang="en-US" sz="2400" i="1"/>
              <a:t>) e</a:t>
            </a:r>
            <a:r>
              <a:rPr lang="en-US" sz="2400" i="1" baseline="30000"/>
              <a:t>j</a:t>
            </a:r>
            <a:r>
              <a:rPr lang="en-US" sz="2400" i="1" baseline="30000">
                <a:latin typeface="Symbol" pitchFamily="18" charset="2"/>
                <a:sym typeface="Symbol" pitchFamily="18" charset="2"/>
              </a:rPr>
              <a:t></a:t>
            </a:r>
            <a:r>
              <a:rPr lang="en-US" sz="2400" i="1" baseline="30000">
                <a:sym typeface="Symbol" pitchFamily="18" charset="2"/>
              </a:rPr>
              <a:t> t</a:t>
            </a:r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381000" y="37338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593725" y="5903913"/>
            <a:ext cx="3536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Cos as input… use Euler formula</a:t>
            </a:r>
          </a:p>
        </p:txBody>
      </p:sp>
      <p:pic>
        <p:nvPicPr>
          <p:cNvPr id="7194" name="Picture 26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5053013" y="4416425"/>
            <a:ext cx="340995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LCC Differential equation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1</a:t>
            </a:r>
            <a:r>
              <a:rPr lang="en-US" sz="2000" baseline="30000"/>
              <a:t>st</a:t>
            </a:r>
            <a:r>
              <a:rPr lang="en-US" sz="2000"/>
              <a:t> order: </a:t>
            </a:r>
            <a:r>
              <a:rPr lang="en-US" sz="2000" i="1"/>
              <a:t>y’(t) + a y(t) = x(t)</a:t>
            </a:r>
          </a:p>
          <a:p>
            <a:pPr>
              <a:lnSpc>
                <a:spcPct val="90000"/>
              </a:lnSpc>
            </a:pPr>
            <a:endParaRPr lang="en-US" sz="2000" i="1"/>
          </a:p>
          <a:p>
            <a:pPr>
              <a:lnSpc>
                <a:spcPct val="90000"/>
              </a:lnSpc>
            </a:pPr>
            <a:r>
              <a:rPr lang="en-US" sz="2000"/>
              <a:t>Homogenous solution/ zero input / natural response: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y’</a:t>
            </a:r>
            <a:r>
              <a:rPr lang="en-US" sz="1800" i="1" baseline="-25000"/>
              <a:t>h</a:t>
            </a:r>
            <a:r>
              <a:rPr lang="en-US" sz="1800" i="1"/>
              <a:t>(t) = -ay</a:t>
            </a:r>
            <a:r>
              <a:rPr lang="en-US" sz="1800" i="1" baseline="-25000"/>
              <a:t>h</a:t>
            </a:r>
            <a:r>
              <a:rPr lang="en-US" sz="1800" i="1"/>
              <a:t>(t)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</a:t>
            </a:r>
            <a:r>
              <a:rPr lang="en-US" sz="1800" i="1" baseline="-25000"/>
              <a:t>h</a:t>
            </a:r>
            <a:r>
              <a:rPr lang="en-US" sz="1800" i="1"/>
              <a:t>(t) = e</a:t>
            </a:r>
            <a:r>
              <a:rPr lang="en-US" sz="1800" i="1" baseline="30000"/>
              <a:t>-at</a:t>
            </a:r>
          </a:p>
          <a:p>
            <a:pPr>
              <a:lnSpc>
                <a:spcPct val="90000"/>
              </a:lnSpc>
            </a:pPr>
            <a:r>
              <a:rPr lang="en-US" sz="2000"/>
              <a:t>Solution to x(t) = 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000"/>
              <a:t>(t), with zero initial condition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y(t) = h(t) =  e</a:t>
            </a:r>
            <a:r>
              <a:rPr lang="en-US" sz="1800" i="1" baseline="30000"/>
              <a:t>-at</a:t>
            </a:r>
            <a:r>
              <a:rPr lang="en-US" sz="1800" i="1"/>
              <a:t> u(t)</a:t>
            </a:r>
          </a:p>
          <a:p>
            <a:pPr>
              <a:lnSpc>
                <a:spcPct val="90000"/>
              </a:lnSpc>
            </a:pPr>
            <a:r>
              <a:rPr lang="en-US" sz="2000"/>
              <a:t>What is initial rest condition: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x(t) = 0, for t &lt;= t</a:t>
            </a:r>
            <a:r>
              <a:rPr lang="en-US" sz="1800" i="1" baseline="-25000"/>
              <a:t>0</a:t>
            </a:r>
            <a:endParaRPr lang="en-US" sz="1800" i="1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y(t) = 0, for t &lt;= t</a:t>
            </a:r>
            <a:r>
              <a:rPr lang="en-US" sz="1800" i="1" baseline="-25000"/>
              <a:t>0</a:t>
            </a:r>
            <a:endParaRPr lang="en-US" sz="1800" i="1"/>
          </a:p>
          <a:p>
            <a:pPr>
              <a:lnSpc>
                <a:spcPct val="90000"/>
              </a:lnSpc>
            </a:pPr>
            <a:r>
              <a:rPr lang="en-US" sz="2000"/>
              <a:t>If zero initial condition (initially at rest) is imposed: equation is describing LTI and causal system.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LCC Difference equation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1</a:t>
            </a:r>
            <a:r>
              <a:rPr lang="en-US" sz="2000" baseline="30000"/>
              <a:t>st</a:t>
            </a:r>
            <a:r>
              <a:rPr lang="en-US" sz="2000"/>
              <a:t> order:  </a:t>
            </a:r>
            <a:r>
              <a:rPr lang="en-US" sz="2000" i="1"/>
              <a:t>y[n] - a y[n-1] = x[n]</a:t>
            </a:r>
          </a:p>
          <a:p>
            <a:pPr>
              <a:lnSpc>
                <a:spcPct val="90000"/>
              </a:lnSpc>
            </a:pPr>
            <a:endParaRPr lang="en-US" sz="2000" i="1"/>
          </a:p>
          <a:p>
            <a:pPr>
              <a:lnSpc>
                <a:spcPct val="90000"/>
              </a:lnSpc>
            </a:pPr>
            <a:r>
              <a:rPr lang="en-US" sz="2000"/>
              <a:t>Homogenous solution/ zero input / natural response: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</a:t>
            </a:r>
            <a:r>
              <a:rPr lang="en-US" sz="1800" i="1" baseline="-25000"/>
              <a:t>h</a:t>
            </a:r>
            <a:r>
              <a:rPr lang="en-US" sz="1800" i="1"/>
              <a:t>[n] = ay</a:t>
            </a:r>
            <a:r>
              <a:rPr lang="en-US" sz="1800" i="1" baseline="-25000"/>
              <a:t>h</a:t>
            </a:r>
            <a:r>
              <a:rPr lang="en-US" sz="1800" i="1"/>
              <a:t>[n-1]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</a:t>
            </a:r>
            <a:r>
              <a:rPr lang="en-US" sz="1800" i="1" baseline="-25000"/>
              <a:t>h</a:t>
            </a:r>
            <a:r>
              <a:rPr lang="en-US" sz="1800" i="1"/>
              <a:t>[n] = a</a:t>
            </a:r>
            <a:r>
              <a:rPr lang="en-US" sz="1800" i="1" baseline="30000"/>
              <a:t>n</a:t>
            </a:r>
          </a:p>
          <a:p>
            <a:pPr>
              <a:lnSpc>
                <a:spcPct val="90000"/>
              </a:lnSpc>
            </a:pPr>
            <a:r>
              <a:rPr lang="en-US" sz="2000"/>
              <a:t>Solution to </a:t>
            </a:r>
            <a:r>
              <a:rPr lang="en-US" sz="2000" i="1"/>
              <a:t>x[n] = 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000" i="1"/>
              <a:t>[n], </a:t>
            </a:r>
            <a:r>
              <a:rPr lang="en-US" sz="2000"/>
              <a:t>with zero initial condition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y[n] = h[n] =  a</a:t>
            </a:r>
            <a:r>
              <a:rPr lang="en-US" sz="1800" i="1" baseline="30000"/>
              <a:t>n </a:t>
            </a:r>
            <a:r>
              <a:rPr lang="en-US" sz="1800" i="1"/>
              <a:t>u[n]</a:t>
            </a:r>
            <a:r>
              <a:rPr lang="en-US" sz="1800"/>
              <a:t> </a:t>
            </a:r>
          </a:p>
          <a:p>
            <a:pPr>
              <a:lnSpc>
                <a:spcPct val="90000"/>
              </a:lnSpc>
            </a:pPr>
            <a:r>
              <a:rPr lang="en-US" sz="2000"/>
              <a:t>Use initial rest condition to find particular solution: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x[n] = 0, for n &lt;= n</a:t>
            </a:r>
            <a:r>
              <a:rPr lang="en-US" sz="1800" i="1" baseline="-25000"/>
              <a:t>0</a:t>
            </a:r>
            <a:endParaRPr lang="en-US" sz="1800" i="1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y[n] = 0, for n &lt;= n</a:t>
            </a:r>
            <a:r>
              <a:rPr lang="en-US" sz="1800" i="1" baseline="-25000"/>
              <a:t>0</a:t>
            </a:r>
            <a:endParaRPr lang="en-US" sz="1800" i="1"/>
          </a:p>
          <a:p>
            <a:pPr>
              <a:lnSpc>
                <a:spcPct val="90000"/>
              </a:lnSpc>
            </a:pPr>
            <a:r>
              <a:rPr lang="en-US" sz="2000"/>
              <a:t>If zero initial condition (initially at rest) is imposed: equation is describing LTI and causal system.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LCC Differential equation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000"/>
              <a:t>N</a:t>
            </a:r>
            <a:r>
              <a:rPr lang="en-US" sz="2000" baseline="30000"/>
              <a:t>th</a:t>
            </a:r>
            <a:r>
              <a:rPr lang="en-US" sz="2000"/>
              <a:t> order: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1</a:t>
            </a:r>
            <a:r>
              <a:rPr lang="en-US" sz="2000" baseline="30000"/>
              <a:t>st</a:t>
            </a:r>
            <a:r>
              <a:rPr lang="en-US" sz="2000"/>
              <a:t> order: </a:t>
            </a:r>
            <a:r>
              <a:rPr lang="en-US" sz="2000" i="1"/>
              <a:t>y’(t) + a y(t) = b x(t)</a:t>
            </a:r>
          </a:p>
          <a:p>
            <a:pPr>
              <a:lnSpc>
                <a:spcPct val="90000"/>
              </a:lnSpc>
            </a:pPr>
            <a:endParaRPr lang="en-US" sz="2000" i="1"/>
          </a:p>
          <a:p>
            <a:pPr>
              <a:lnSpc>
                <a:spcPct val="90000"/>
              </a:lnSpc>
            </a:pPr>
            <a:r>
              <a:rPr lang="en-US" sz="2000"/>
              <a:t>Homogenous solution/ zero input / natural response: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y’</a:t>
            </a:r>
            <a:r>
              <a:rPr lang="en-US" sz="1800" i="1" baseline="-25000"/>
              <a:t>h</a:t>
            </a:r>
            <a:r>
              <a:rPr lang="en-US" sz="1800" i="1"/>
              <a:t>(t) = -ay</a:t>
            </a:r>
            <a:r>
              <a:rPr lang="en-US" sz="1800" i="1" baseline="-25000"/>
              <a:t>h</a:t>
            </a:r>
            <a:r>
              <a:rPr lang="en-US" sz="1800" i="1"/>
              <a:t>(t)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</a:t>
            </a:r>
            <a:r>
              <a:rPr lang="en-US" sz="1800" i="1" baseline="-25000"/>
              <a:t>h</a:t>
            </a:r>
            <a:r>
              <a:rPr lang="en-US" sz="1800" i="1"/>
              <a:t>(t) = e</a:t>
            </a:r>
            <a:r>
              <a:rPr lang="en-US" sz="1800" i="1" baseline="30000"/>
              <a:t>-at</a:t>
            </a:r>
          </a:p>
          <a:p>
            <a:pPr>
              <a:lnSpc>
                <a:spcPct val="90000"/>
              </a:lnSpc>
            </a:pPr>
            <a:r>
              <a:rPr lang="en-US" sz="2000"/>
              <a:t>Solution to x(t) = 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000"/>
              <a:t>(t), with zero initial condition: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y(t) = h(t) =  b e</a:t>
            </a:r>
            <a:r>
              <a:rPr lang="en-US" sz="1800" i="1" baseline="30000"/>
              <a:t>-at</a:t>
            </a:r>
            <a:r>
              <a:rPr lang="en-US" sz="1800" i="1"/>
              <a:t> u(t)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/>
              <a:t> </a:t>
            </a:r>
            <a:r>
              <a:rPr lang="en-US" sz="1800">
                <a:latin typeface="Symbol" pitchFamily="18" charset="2"/>
                <a:sym typeface="Symbol" pitchFamily="18" charset="2"/>
              </a:rPr>
              <a:t></a:t>
            </a:r>
            <a:r>
              <a:rPr lang="en-US" sz="1800"/>
              <a:t>(</a:t>
            </a:r>
            <a:r>
              <a:rPr lang="en-US" sz="1800" i="1"/>
              <a:t>t) is changing the output instantaneously.</a:t>
            </a:r>
          </a:p>
          <a:p>
            <a:pPr>
              <a:lnSpc>
                <a:spcPct val="90000"/>
              </a:lnSpc>
            </a:pPr>
            <a:r>
              <a:rPr lang="en-US" sz="2000"/>
              <a:t>Zero initial condition: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x(t) = 0, for t &lt;= t</a:t>
            </a:r>
            <a:r>
              <a:rPr lang="en-US" sz="1800" i="1" baseline="-25000"/>
              <a:t>0</a:t>
            </a:r>
            <a:endParaRPr lang="en-US" sz="1800" i="1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y(t) = 0, for t &lt;= t</a:t>
            </a:r>
            <a:r>
              <a:rPr lang="en-US" sz="1800" i="1" baseline="-25000"/>
              <a:t>0</a:t>
            </a:r>
            <a:endParaRPr lang="en-US" sz="1800" i="1"/>
          </a:p>
          <a:p>
            <a:pPr>
              <a:lnSpc>
                <a:spcPct val="90000"/>
              </a:lnSpc>
            </a:pPr>
            <a:r>
              <a:rPr lang="en-US" sz="2000"/>
              <a:t>If zero initial condition (initially at rest) is imposed: equation is describing LTI and causal system.</a:t>
            </a:r>
          </a:p>
        </p:txBody>
      </p:sp>
      <p:pic>
        <p:nvPicPr>
          <p:cNvPr id="4101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2213" y="1517650"/>
            <a:ext cx="299402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LCC Difference equation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N</a:t>
            </a:r>
            <a:r>
              <a:rPr lang="en-US" sz="2000" baseline="30000"/>
              <a:t>th</a:t>
            </a:r>
            <a:r>
              <a:rPr lang="en-US" sz="2000"/>
              <a:t> order: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/>
              <a:t> </a:t>
            </a:r>
          </a:p>
          <a:p>
            <a:pPr>
              <a:lnSpc>
                <a:spcPct val="90000"/>
              </a:lnSpc>
            </a:pPr>
            <a:r>
              <a:rPr lang="en-US" sz="2000"/>
              <a:t>1</a:t>
            </a:r>
            <a:r>
              <a:rPr lang="en-US" sz="2000" baseline="30000"/>
              <a:t>st</a:t>
            </a:r>
            <a:r>
              <a:rPr lang="en-US" sz="2000"/>
              <a:t> order:  </a:t>
            </a:r>
            <a:r>
              <a:rPr lang="en-US" sz="2000" i="1"/>
              <a:t>y[n] - a y[n-1] = x[n]</a:t>
            </a:r>
          </a:p>
          <a:p>
            <a:pPr>
              <a:lnSpc>
                <a:spcPct val="90000"/>
              </a:lnSpc>
            </a:pPr>
            <a:endParaRPr lang="en-US" sz="2000" i="1"/>
          </a:p>
          <a:p>
            <a:pPr>
              <a:lnSpc>
                <a:spcPct val="90000"/>
              </a:lnSpc>
            </a:pPr>
            <a:r>
              <a:rPr lang="en-US" sz="2000"/>
              <a:t>Homogenous solution/ zero input / natural response: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</a:t>
            </a:r>
            <a:r>
              <a:rPr lang="en-US" sz="1800" i="1" baseline="-25000"/>
              <a:t>h</a:t>
            </a:r>
            <a:r>
              <a:rPr lang="en-US" sz="1800" i="1"/>
              <a:t>[n] = ay</a:t>
            </a:r>
            <a:r>
              <a:rPr lang="en-US" sz="1800" i="1" baseline="-25000"/>
              <a:t>h</a:t>
            </a:r>
            <a:r>
              <a:rPr lang="en-US" sz="1800" i="1"/>
              <a:t>[n-1]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</a:t>
            </a:r>
            <a:r>
              <a:rPr lang="en-US" sz="1800" i="1" baseline="-25000"/>
              <a:t>h</a:t>
            </a:r>
            <a:r>
              <a:rPr lang="en-US" sz="1800" i="1"/>
              <a:t>[n] = a</a:t>
            </a:r>
            <a:r>
              <a:rPr lang="en-US" sz="1800" i="1" baseline="30000"/>
              <a:t>n</a:t>
            </a:r>
          </a:p>
          <a:p>
            <a:pPr>
              <a:lnSpc>
                <a:spcPct val="90000"/>
              </a:lnSpc>
            </a:pPr>
            <a:r>
              <a:rPr lang="en-US" sz="2000"/>
              <a:t>Solution to </a:t>
            </a:r>
            <a:r>
              <a:rPr lang="en-US" sz="2000" i="1"/>
              <a:t>x[n] = 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000" i="1"/>
              <a:t>[n], </a:t>
            </a:r>
            <a:r>
              <a:rPr lang="en-US" sz="2000"/>
              <a:t>with zero initial condition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y[n] = h[n] =  a</a:t>
            </a:r>
            <a:r>
              <a:rPr lang="en-US" sz="1800" i="1" baseline="30000"/>
              <a:t>n </a:t>
            </a:r>
            <a:r>
              <a:rPr lang="en-US" sz="1800" i="1"/>
              <a:t>u[n]</a:t>
            </a:r>
            <a:r>
              <a:rPr lang="en-US" sz="1800"/>
              <a:t> </a:t>
            </a:r>
          </a:p>
          <a:p>
            <a:pPr>
              <a:lnSpc>
                <a:spcPct val="90000"/>
              </a:lnSpc>
            </a:pPr>
            <a:r>
              <a:rPr lang="en-US" sz="2000"/>
              <a:t>Initial rest condition: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x[n] = 0, for n &lt;= n</a:t>
            </a:r>
            <a:r>
              <a:rPr lang="en-US" sz="1800" i="1" baseline="-25000"/>
              <a:t>0</a:t>
            </a:r>
            <a:endParaRPr lang="en-US" sz="1800" i="1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i="1"/>
              <a:t>y[n] = 0, for n &lt;= n</a:t>
            </a:r>
            <a:r>
              <a:rPr lang="en-US" sz="1800" i="1" baseline="-25000"/>
              <a:t>0</a:t>
            </a:r>
            <a:endParaRPr lang="en-US" sz="1800" i="1"/>
          </a:p>
          <a:p>
            <a:pPr>
              <a:lnSpc>
                <a:spcPct val="90000"/>
              </a:lnSpc>
            </a:pPr>
            <a:r>
              <a:rPr lang="en-US" sz="2000"/>
              <a:t>If zero initial condition (initially at rest) is imposed: equation is describing LTI and causal system.</a:t>
            </a:r>
          </a:p>
        </p:txBody>
      </p:sp>
      <p:pic>
        <p:nvPicPr>
          <p:cNvPr id="5125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6325" y="1520825"/>
            <a:ext cx="32321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&#10;$$ H(j\omega) = \int_{-\infty}^{\infty} h(t) e^{-j\omega t} dt $$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44"/>
  <p:tag name="PICTUREFILESIZE" val="158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&#10;$$ H(e^{j\omega}) = \sum_{n=-\infty}^{\infty} h[n] e^{-j\omega n} $$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52"/>
  <p:tag name="PICTUREFILESIZE" val="1629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&#10;$$ \sum_{k=0}^{N} a_k y^{(k)}(t) = \sum_{k=0}^{M} b_k x^{(k)}(t) $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77"/>
  <p:tag name="PICTUREFILESIZE" val="2398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&#10;$$ \sum_{k=0}^{N} a_k y[n-k] = \sum_{k=0}^{M} b_k x[n-k] $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99"/>
  <p:tag name="PICTUREFILESIZE" val="2183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458</Words>
  <Application>Microsoft Office PowerPoint</Application>
  <PresentationFormat>On-screen Show (4:3)</PresentationFormat>
  <Paragraphs>61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Complex exponentials as input to LTI systems</vt:lpstr>
      <vt:lpstr>LCC Differential equation</vt:lpstr>
      <vt:lpstr>LCC Difference equation</vt:lpstr>
      <vt:lpstr>LCC Differential equation</vt:lpstr>
      <vt:lpstr>LCC Difference equation</vt:lpstr>
    </vt:vector>
  </TitlesOfParts>
  <Company>Sonic Koala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Complex exponentials as input to LTI systems</dc:title>
  <dc:creator>Alan Huang</dc:creator>
  <cp:lastModifiedBy>Alan Huang</cp:lastModifiedBy>
  <cp:revision>2</cp:revision>
  <dcterms:created xsi:type="dcterms:W3CDTF">2008-08-15T05:02:21Z</dcterms:created>
  <dcterms:modified xsi:type="dcterms:W3CDTF">2008-08-15T05:06:41Z</dcterms:modified>
</cp:coreProperties>
</file>