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AA9A-66DB-45D9-BFF2-624295A254E6}" type="datetimeFigureOut">
              <a:rPr lang="en-US" smtClean="0"/>
              <a:t>8/15/2008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1CF1F-6585-42AF-BA4C-F9CA598621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Stability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Bounded input </a:t>
            </a:r>
            <a:r>
              <a:rPr lang="en-US" sz="2800">
                <a:sym typeface="Wingdings" pitchFamily="2" charset="2"/>
              </a:rPr>
              <a:t> bounded output</a:t>
            </a:r>
          </a:p>
        </p:txBody>
      </p:sp>
      <p:pic>
        <p:nvPicPr>
          <p:cNvPr id="6153" name="Picture 9" descr="TP_tmp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682875"/>
            <a:ext cx="457200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114800" y="4343400"/>
            <a:ext cx="26352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2"/>
                </a:solidFill>
              </a:rPr>
              <a:t>Absolutely summable</a:t>
            </a:r>
          </a:p>
          <a:p>
            <a:endParaRPr lang="en-US" b="1" i="1">
              <a:solidFill>
                <a:schemeClr val="accent2"/>
              </a:solidFill>
            </a:endParaRPr>
          </a:p>
          <a:p>
            <a:r>
              <a:rPr lang="en-US" b="1" i="1">
                <a:solidFill>
                  <a:schemeClr val="accent2"/>
                </a:solidFill>
              </a:rPr>
              <a:t>Absolutely integrable</a:t>
            </a:r>
            <a:r>
              <a:rPr lang="en-US">
                <a:solidFill>
                  <a:schemeClr val="folHlink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Stability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Examples:</a:t>
            </a:r>
          </a:p>
          <a:p>
            <a:pPr lvl="1"/>
            <a:r>
              <a:rPr lang="en-US" sz="2400"/>
              <a:t>y(t) = 2</a:t>
            </a:r>
            <a:r>
              <a:rPr lang="en-US" sz="2400" baseline="30000"/>
              <a:t>t</a:t>
            </a:r>
            <a:r>
              <a:rPr lang="en-US" sz="2400"/>
              <a:t> 	  Unstable</a:t>
            </a:r>
          </a:p>
          <a:p>
            <a:pPr lvl="1"/>
            <a:r>
              <a:rPr lang="en-US" sz="2400"/>
              <a:t>y(t) = x</a:t>
            </a:r>
            <a:r>
              <a:rPr lang="en-US" sz="2400" baseline="30000"/>
              <a:t>2</a:t>
            </a:r>
            <a:r>
              <a:rPr lang="en-US" sz="2400"/>
              <a:t>(t)          Stable</a:t>
            </a:r>
          </a:p>
          <a:p>
            <a:pPr lvl="1"/>
            <a:r>
              <a:rPr lang="en-US" sz="2400"/>
              <a:t>y(t) = 2</a:t>
            </a:r>
            <a:r>
              <a:rPr lang="en-US" sz="2400" baseline="30000"/>
              <a:t>t</a:t>
            </a:r>
            <a:r>
              <a:rPr lang="en-US" sz="2400"/>
              <a:t> x(0)	  Unstable</a:t>
            </a:r>
          </a:p>
          <a:p>
            <a:pPr lvl="1"/>
            <a:r>
              <a:rPr lang="en-US" sz="2400"/>
              <a:t>y(t) = 2</a:t>
            </a:r>
            <a:r>
              <a:rPr lang="en-US" sz="2400" baseline="30000"/>
              <a:t>t</a:t>
            </a:r>
            <a:r>
              <a:rPr lang="en-US" sz="2400"/>
              <a:t> x(t)	  Unstable</a:t>
            </a:r>
          </a:p>
          <a:p>
            <a:pPr lvl="1"/>
            <a:r>
              <a:rPr lang="en-US" sz="2400"/>
              <a:t>y(t) = (1/2)</a:t>
            </a:r>
            <a:r>
              <a:rPr lang="en-US" sz="2400" baseline="30000"/>
              <a:t>t</a:t>
            </a:r>
            <a:r>
              <a:rPr lang="en-US" sz="2400"/>
              <a:t> x(t)	  Unstable, t</a:t>
            </a:r>
            <a:r>
              <a:rPr lang="en-US" sz="2400">
                <a:sym typeface="Wingdings" pitchFamily="2" charset="2"/>
              </a:rPr>
              <a:t> -</a:t>
            </a:r>
            <a:r>
              <a:rPr lang="en-US" sz="2400">
                <a:latin typeface="cmsy10" pitchFamily="34" charset="0"/>
                <a:sym typeface="Wingdings" pitchFamily="2" charset="2"/>
              </a:rPr>
              <a:t>1</a:t>
            </a:r>
            <a:r>
              <a:rPr lang="en-US" sz="2400">
                <a:sym typeface="Wingdings" pitchFamily="2" charset="2"/>
              </a:rPr>
              <a:t> blows up, 				  </a:t>
            </a:r>
            <a:r>
              <a:rPr lang="en-US" sz="2400"/>
              <a:t>y(t) = (1/2)</a:t>
            </a:r>
            <a:r>
              <a:rPr lang="en-US" sz="2400" baseline="30000"/>
              <a:t>t</a:t>
            </a:r>
            <a:r>
              <a:rPr lang="en-US" sz="2400"/>
              <a:t> u(t) is stable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Causality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Output does not depend on future values of the input:</a:t>
            </a:r>
          </a:p>
          <a:p>
            <a:endParaRPr lang="en-US" sz="2400"/>
          </a:p>
          <a:p>
            <a:pPr lvl="1"/>
            <a:endParaRPr lang="en-US"/>
          </a:p>
          <a:p>
            <a:r>
              <a:rPr lang="en-US" sz="2400"/>
              <a:t>Examples</a:t>
            </a:r>
          </a:p>
          <a:p>
            <a:pPr lvl="1"/>
            <a:r>
              <a:rPr lang="en-US" sz="2400"/>
              <a:t>y(t) = x(t+1)    Not Causal</a:t>
            </a:r>
          </a:p>
          <a:p>
            <a:pPr lvl="1"/>
            <a:r>
              <a:rPr lang="en-US" sz="2400"/>
              <a:t>y(t) = x(t) e</a:t>
            </a:r>
            <a:r>
              <a:rPr lang="en-US" sz="2400" baseline="30000"/>
              <a:t>t+1</a:t>
            </a:r>
            <a:r>
              <a:rPr lang="en-US" sz="2400"/>
              <a:t>	  Causal </a:t>
            </a:r>
          </a:p>
          <a:p>
            <a:pPr lvl="1"/>
            <a:r>
              <a:rPr lang="en-US" sz="2400"/>
              <a:t>y[n] = x[n] + x[n+1]	Not Causal 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667000" y="2133600"/>
            <a:ext cx="3657600" cy="990600"/>
            <a:chOff x="1392" y="1795"/>
            <a:chExt cx="2542" cy="825"/>
          </a:xfrm>
        </p:grpSpPr>
        <p:pic>
          <p:nvPicPr>
            <p:cNvPr id="7172" name="Picture 4" descr="TP_tmp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92" y="2275"/>
              <a:ext cx="2448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173" name="Picture 5" descr="TP_tmp"/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92" y="1795"/>
              <a:ext cx="2542" cy="34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\pagestyle{empty}&#10;\begin{document}&#10;&#10;\noindent Given $|x[n]|&lt;M, \forall n $ and $ M $ finite \\&#10;Then $|y[n]|&lt;M, \forall n $ and $ M $ finite \\&#10;&#10;\vspace{3mm} &#10;&#10;\noindent Alternatively: \\&#10;$\sum_{k=-\infty}^\infty |h[k]| &lt; \infty$ \\&#10;or $\int_{-\infty}^\infty |h[t]| &lt; \infty$ \\&#10;&#10;&#10;\end{document}&#10;"/>
  <p:tag name="EXTERNALNAME" val="TP_tmp"/>
  <p:tag name="BLEND" val="False"/>
  <p:tag name="TRANSPARENT" val="False"/>
  <p:tag name="KEEPFILES" val="False"/>
  <p:tag name="DEBUGPAUSE" val="False"/>
  <p:tag name="RESOLUTION" val="1200"/>
  <p:tag name="TIMEOUT" val="(none)"/>
  <p:tag name="BOXWIDTH" val="354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50"/>
  <p:tag name="PICTUREFILESIZE" val="2354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h(t) = 0, $ for $t&lt;0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78"/>
  <p:tag name="PICTUREFILESIZE" val="296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\pagestyle{empty}&#10;\begin{document}&#10;&#10;$h[n] = 0, $ for $n&lt;0$&#10;\end{document}&#10;"/>
  <p:tag name="EXTERNALNAME" val="TP_tmp"/>
  <p:tag name="BLEND" val="0"/>
  <p:tag name="TRANSPARENT" val="1"/>
  <p:tag name="RESOLUTION" val="1200"/>
  <p:tag name="WORKAROUNDTRANSPARENCYBUG" val="0"/>
  <p:tag name="ALLOWFONTSUBSTITUTION" val="0"/>
  <p:tag name="BITMAPFORMAT" val="pngmono"/>
  <p:tag name="ORIGWIDTH" val="81"/>
  <p:tag name="PICTUREFILESIZE" val="278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Stability</vt:lpstr>
      <vt:lpstr>Stability</vt:lpstr>
      <vt:lpstr>Causality</vt:lpstr>
    </vt:vector>
  </TitlesOfParts>
  <Company>Sonic Koala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Alan Huang</dc:creator>
  <cp:lastModifiedBy>Alan Huang</cp:lastModifiedBy>
  <cp:revision>1</cp:revision>
  <dcterms:created xsi:type="dcterms:W3CDTF">2008-08-15T05:01:21Z</dcterms:created>
  <dcterms:modified xsi:type="dcterms:W3CDTF">2008-08-15T05:01:36Z</dcterms:modified>
</cp:coreProperties>
</file>