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0BAFE-E095-489E-840B-1636A638F40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DB1CD-97D0-4485-820F-BC88B4C488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5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4.png"/><Relationship Id="rId5" Type="http://schemas.openxmlformats.org/officeDocument/2006/relationships/tags" Target="../tags/tag5.xml"/><Relationship Id="rId10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What are signals and systems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Examples of signals:</a:t>
            </a:r>
            <a:endParaRPr lang="en-US" sz="1800"/>
          </a:p>
          <a:p>
            <a:pPr lvl="1"/>
            <a:r>
              <a:rPr lang="en-US" sz="2000"/>
              <a:t>Voltage output of a RLC circuit, stock market, ECG, speech, sequences of bases in a gene, MRI or CT scan</a:t>
            </a:r>
          </a:p>
          <a:p>
            <a:r>
              <a:rPr lang="en-US" sz="2400"/>
              <a:t>Examples of systems:</a:t>
            </a:r>
          </a:p>
          <a:p>
            <a:pPr lvl="1"/>
            <a:r>
              <a:rPr lang="en-US" sz="2000"/>
              <a:t>RLC circuit, an algorithm for predicting future of stock market, an algorithm for detecting abnormal heart rhythms, speech understanding systems, edge detection algorithm for medical images.</a:t>
            </a:r>
          </a:p>
          <a:p>
            <a:r>
              <a:rPr lang="en-US" sz="2400"/>
              <a:t>Continuous vs. Discrete</a:t>
            </a:r>
          </a:p>
          <a:p>
            <a:pPr>
              <a:buFontTx/>
              <a:buNone/>
            </a:pPr>
            <a:r>
              <a:rPr lang="en-US" sz="2400"/>
              <a:t>	      	x(t)		x[n],  n = …-2, -1, 0, 1, 2… </a:t>
            </a:r>
          </a:p>
          <a:p>
            <a:pPr lvl="1"/>
            <a:endParaRPr lang="en-US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Transformation of signals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7200" cy="2667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/>
              <a:t>Signal: </a:t>
            </a:r>
            <a:r>
              <a:rPr lang="en-US" sz="1800" i="1"/>
              <a:t>x(t)</a:t>
            </a:r>
          </a:p>
          <a:p>
            <a:pPr>
              <a:lnSpc>
                <a:spcPct val="90000"/>
              </a:lnSpc>
            </a:pPr>
            <a:r>
              <a:rPr lang="en-US" sz="1800"/>
              <a:t>Scaling:</a:t>
            </a:r>
            <a:r>
              <a:rPr lang="en-US" sz="1800" i="1"/>
              <a:t> a*x(t)</a:t>
            </a:r>
          </a:p>
          <a:p>
            <a:pPr>
              <a:lnSpc>
                <a:spcPct val="90000"/>
              </a:lnSpc>
            </a:pPr>
            <a:r>
              <a:rPr lang="en-US" sz="1800"/>
              <a:t>Time shift: </a:t>
            </a:r>
            <a:r>
              <a:rPr lang="en-US" sz="1800" i="1"/>
              <a:t>x(t-t</a:t>
            </a:r>
            <a:r>
              <a:rPr lang="en-US" sz="1800" i="1" baseline="-25000"/>
              <a:t>0</a:t>
            </a:r>
            <a:r>
              <a:rPr lang="en-US" sz="1800" i="1"/>
              <a:t>)</a:t>
            </a:r>
          </a:p>
          <a:p>
            <a:pPr>
              <a:lnSpc>
                <a:spcPct val="90000"/>
              </a:lnSpc>
            </a:pPr>
            <a:r>
              <a:rPr lang="en-US" sz="1800"/>
              <a:t>Time reversal: </a:t>
            </a:r>
            <a:r>
              <a:rPr lang="en-US" sz="1800" i="1"/>
              <a:t>x(-t)</a:t>
            </a:r>
          </a:p>
          <a:p>
            <a:pPr>
              <a:lnSpc>
                <a:spcPct val="90000"/>
              </a:lnSpc>
            </a:pPr>
            <a:r>
              <a:rPr lang="en-US" sz="1800"/>
              <a:t>Linear stretch: </a:t>
            </a:r>
            <a:r>
              <a:rPr lang="en-US" sz="1800" i="1"/>
              <a:t>x(at) , a&lt;1</a:t>
            </a:r>
          </a:p>
          <a:p>
            <a:pPr>
              <a:lnSpc>
                <a:spcPct val="90000"/>
              </a:lnSpc>
            </a:pPr>
            <a:r>
              <a:rPr lang="en-US" sz="1800"/>
              <a:t>Linear compression: </a:t>
            </a:r>
            <a:r>
              <a:rPr lang="en-US" sz="1800" i="1"/>
              <a:t>x(bt), b&lt;1</a:t>
            </a:r>
          </a:p>
          <a:p>
            <a:pPr>
              <a:lnSpc>
                <a:spcPct val="90000"/>
              </a:lnSpc>
            </a:pPr>
            <a:endParaRPr lang="en-US" sz="1800" i="1"/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i="1"/>
              <a:t>Examples: 0.5x(t), x(t-3), x(-t), x(t/2), x(2t), x(3-t/2)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i="1"/>
          </a:p>
          <a:p>
            <a:pPr>
              <a:lnSpc>
                <a:spcPct val="90000"/>
              </a:lnSpc>
              <a:buFontTx/>
              <a:buNone/>
            </a:pPr>
            <a:endParaRPr lang="en-US" sz="2000" i="1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447800" y="62484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V="1">
            <a:off x="3124200" y="4876800"/>
            <a:ext cx="990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4114800" y="4876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955925" y="6208713"/>
            <a:ext cx="1339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-1      0     1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175125" y="46847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276600" y="4724400"/>
            <a:ext cx="51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x(t)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Periodicity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Continuous:</a:t>
            </a:r>
          </a:p>
          <a:p>
            <a:pPr lvl="1">
              <a:buFontTx/>
              <a:buNone/>
            </a:pPr>
            <a:r>
              <a:rPr lang="en-US" sz="1800"/>
              <a:t>x(t) = x(t+kT),    k = 1, 2, … T: fundamental period</a:t>
            </a:r>
          </a:p>
          <a:p>
            <a:pPr lvl="1">
              <a:buFontTx/>
              <a:buNone/>
            </a:pPr>
            <a:r>
              <a:rPr lang="en-US" sz="1800"/>
              <a:t>Any sinuoid is periodic</a:t>
            </a:r>
          </a:p>
          <a:p>
            <a:pPr lvl="1">
              <a:buFontTx/>
              <a:buNone/>
            </a:pPr>
            <a:r>
              <a:rPr lang="en-US" sz="1800"/>
              <a:t>Ex: sin(2</a:t>
            </a:r>
            <a:r>
              <a:rPr lang="en-US" sz="1800">
                <a:latin typeface="Symbol" pitchFamily="18" charset="2"/>
                <a:sym typeface="Symbol" pitchFamily="18" charset="2"/>
              </a:rPr>
              <a:t></a:t>
            </a:r>
            <a:r>
              <a:rPr lang="en-US" sz="1800"/>
              <a:t>t/T)</a:t>
            </a:r>
          </a:p>
          <a:p>
            <a:r>
              <a:rPr lang="en-US" sz="2000"/>
              <a:t>Discrete:</a:t>
            </a:r>
          </a:p>
          <a:p>
            <a:pPr lvl="1">
              <a:buFontTx/>
              <a:buNone/>
            </a:pPr>
            <a:r>
              <a:rPr lang="en-US" sz="1800"/>
              <a:t>x[n] = x[n+kN],                     N: fundamental period</a:t>
            </a:r>
          </a:p>
          <a:p>
            <a:pPr lvl="1">
              <a:buFontTx/>
              <a:buNone/>
            </a:pPr>
            <a:r>
              <a:rPr lang="en-US" sz="1800"/>
              <a:t>Not all sinusoid is periodic!</a:t>
            </a:r>
          </a:p>
          <a:p>
            <a:pPr lvl="1">
              <a:buFontTx/>
              <a:buNone/>
            </a:pPr>
            <a:r>
              <a:rPr lang="en-US" sz="1800" i="1"/>
              <a:t>Periodic if    </a:t>
            </a:r>
            <a:r>
              <a:rPr lang="en-US" sz="1800" i="1">
                <a:latin typeface="Symbol" pitchFamily="18" charset="2"/>
                <a:sym typeface="Symbol" pitchFamily="18" charset="2"/>
              </a:rPr>
              <a:t></a:t>
            </a:r>
            <a:r>
              <a:rPr lang="en-US" sz="1800" i="1" baseline="-25000">
                <a:sym typeface="Symbol" pitchFamily="18" charset="2"/>
              </a:rPr>
              <a:t>0</a:t>
            </a:r>
            <a:r>
              <a:rPr lang="en-US" sz="1800" i="1"/>
              <a:t>/2</a:t>
            </a:r>
            <a:r>
              <a:rPr lang="en-US" sz="1800" i="1">
                <a:latin typeface="Symbol" pitchFamily="18" charset="2"/>
                <a:sym typeface="Symbol" pitchFamily="18" charset="2"/>
              </a:rPr>
              <a:t></a:t>
            </a:r>
            <a:r>
              <a:rPr lang="en-US" sz="1800" i="1"/>
              <a:t> = m/N, where m and N are both integers (pg. 26 O &amp; W)</a:t>
            </a:r>
          </a:p>
          <a:p>
            <a:pPr lvl="1">
              <a:buFontTx/>
              <a:buNone/>
            </a:pPr>
            <a:r>
              <a:rPr lang="en-US" sz="1800"/>
              <a:t>		             </a:t>
            </a:r>
            <a:r>
              <a:rPr lang="en-US" sz="1800" i="1">
                <a:latin typeface="Symbol" pitchFamily="18" charset="2"/>
                <a:sym typeface="Symbol" pitchFamily="18" charset="2"/>
              </a:rPr>
              <a:t></a:t>
            </a:r>
            <a:r>
              <a:rPr lang="en-US" sz="1800" i="1" baseline="-25000">
                <a:sym typeface="Symbol" pitchFamily="18" charset="2"/>
              </a:rPr>
              <a:t>0</a:t>
            </a:r>
            <a:r>
              <a:rPr lang="en-US" sz="1800" i="1"/>
              <a:t>/2</a:t>
            </a:r>
            <a:r>
              <a:rPr lang="en-US" sz="1800" i="1">
                <a:latin typeface="Symbol" pitchFamily="18" charset="2"/>
                <a:sym typeface="Symbol" pitchFamily="18" charset="2"/>
              </a:rPr>
              <a:t></a:t>
            </a:r>
            <a:r>
              <a:rPr lang="en-US" sz="1800" i="1"/>
              <a:t>  must be rational number</a:t>
            </a:r>
            <a:endParaRPr lang="en-US" sz="1800"/>
          </a:p>
          <a:p>
            <a:pPr lvl="1">
              <a:buFontTx/>
              <a:buNone/>
            </a:pPr>
            <a:r>
              <a:rPr lang="en-US" sz="1800"/>
              <a:t>Ex: sin(</a:t>
            </a:r>
            <a:r>
              <a:rPr lang="en-US" sz="1800" i="1">
                <a:latin typeface="Symbol" pitchFamily="18" charset="2"/>
                <a:sym typeface="Symbol" pitchFamily="18" charset="2"/>
              </a:rPr>
              <a:t></a:t>
            </a:r>
            <a:r>
              <a:rPr lang="en-US" sz="1800"/>
              <a:t> n), cos(4</a:t>
            </a:r>
            <a:r>
              <a:rPr lang="en-US" sz="1800">
                <a:latin typeface="Symbol" pitchFamily="18" charset="2"/>
                <a:sym typeface="Symbol" pitchFamily="18" charset="2"/>
              </a:rPr>
              <a:t></a:t>
            </a:r>
            <a:r>
              <a:rPr lang="en-US" sz="1800">
                <a:sym typeface="Symbol" pitchFamily="18" charset="2"/>
              </a:rPr>
              <a:t>n</a:t>
            </a:r>
            <a:r>
              <a:rPr lang="en-US" sz="1800">
                <a:latin typeface="Symbol" pitchFamily="18" charset="2"/>
                <a:sym typeface="Symbol" pitchFamily="18" charset="2"/>
              </a:rPr>
              <a:t>/3</a:t>
            </a:r>
            <a:r>
              <a:rPr lang="en-US" sz="1800"/>
              <a:t>), cos(2n)</a:t>
            </a:r>
          </a:p>
          <a:p>
            <a:pPr lvl="1">
              <a:buFontTx/>
              <a:buNone/>
            </a:pPr>
            <a:endParaRPr 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Special signals: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Sinc:</a:t>
            </a:r>
          </a:p>
          <a:p>
            <a:pPr>
              <a:buFontTx/>
              <a:buNone/>
            </a:pPr>
            <a:endParaRPr lang="en-US" sz="2400"/>
          </a:p>
          <a:p>
            <a:r>
              <a:rPr lang="en-US" sz="2400"/>
              <a:t>Delta function:</a:t>
            </a:r>
          </a:p>
          <a:p>
            <a:endParaRPr lang="en-US" sz="2400"/>
          </a:p>
          <a:p>
            <a:r>
              <a:rPr lang="en-US" sz="2400"/>
              <a:t>Unit step (CT):</a:t>
            </a:r>
          </a:p>
          <a:p>
            <a:endParaRPr lang="en-US" sz="2400"/>
          </a:p>
          <a:p>
            <a:r>
              <a:rPr lang="en-US" sz="2400"/>
              <a:t>Unit sample:</a:t>
            </a:r>
          </a:p>
          <a:p>
            <a:endParaRPr lang="en-US" sz="2400"/>
          </a:p>
          <a:p>
            <a:r>
              <a:rPr lang="en-US" sz="2400"/>
              <a:t>Unit step (DT): </a:t>
            </a:r>
          </a:p>
          <a:p>
            <a:pPr>
              <a:buFontTx/>
              <a:buNone/>
            </a:pPr>
            <a:endParaRPr lang="en-US" sz="2400"/>
          </a:p>
        </p:txBody>
      </p:sp>
      <p:pic>
        <p:nvPicPr>
          <p:cNvPr id="12292" name="Picture 4" descr="TP_tmp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1600200"/>
            <a:ext cx="2895600" cy="569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293" name="Picture 5" descr="TP_tmp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394200"/>
            <a:ext cx="2565400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294" name="Picture 6" descr="TP_tmp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54400" y="5384800"/>
            <a:ext cx="2565400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295" name="Picture 7" descr="TP_tmp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54400" y="3505200"/>
            <a:ext cx="2565400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296" name="Picture 8" descr="TP_tmp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590800"/>
            <a:ext cx="23876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 descr="TP_tmp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2438400"/>
            <a:ext cx="2667000" cy="63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609600" y="6248400"/>
            <a:ext cx="78486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Note: </a:t>
            </a:r>
            <a:r>
              <a:rPr lang="en-US" i="1">
                <a:latin typeface="Symbol" pitchFamily="18" charset="2"/>
                <a:sym typeface="Symbol" pitchFamily="18" charset="2"/>
              </a:rPr>
              <a:t></a:t>
            </a:r>
            <a:r>
              <a:rPr lang="en-US" i="1"/>
              <a:t>[t] = d/dt u[t]      </a:t>
            </a:r>
            <a:r>
              <a:rPr lang="en-US"/>
              <a:t>and          </a:t>
            </a:r>
            <a:r>
              <a:rPr lang="en-US" i="1"/>
              <a:t>d[n] = u[n] – u[n-1]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{\rm sinc}(t) = \frac{\sin{2 \pi t}} {2 \pi t}$&#10;\end{document}&#10;"/>
  <p:tag name="EXTERNALNAME" val="TP_tmp"/>
  <p:tag name="BLEND" val="0"/>
  <p:tag name="TRANSPARENT" val="1"/>
  <p:tag name="RESOLUTION" val="600"/>
  <p:tag name="WORKAROUNDTRANSPARENCYBUG" val="0"/>
  <p:tag name="ALLOWFONTSUBSTITUTION" val="0"/>
  <p:tag name="BITMAPFORMAT" val="pngmono"/>
  <p:tag name="ORIGWIDTH" val="66"/>
  <p:tag name="PICTUREFILESIZE" val="135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\delta[n] = \left\{&#10;\begin{array}{cc}&#10;n=0  &amp; 1\\&#10; otherwise &amp; 0&#10;\end{array}&#10;\right.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101"/>
  <p:tag name="PICTUREFILESIZE" val="536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u[n] = \left\{&#10;\begin{array}{cc}&#10;n\geq0  &amp; 1\\&#10; otherwise &amp; 0&#10;\end{array}&#10;\right.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101"/>
  <p:tag name="PICTUREFILESIZE" val="556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u(t) = \left\{&#10;\begin{array}{cc}&#10;t\geq0  &amp; 1\\&#10; otherwise &amp; 0&#10;\end{array}&#10;\right.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101"/>
  <p:tag name="PICTUREFILESIZE" val="58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\int_{-\infty}^{\infty} f(t) \delta(t) dt = f(0)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94"/>
  <p:tag name="PICTUREFILESIZE" val="485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\delta(t) = \left\{&#10;\begin{array}{cc}&#10;n=0  &amp; \infty\\&#10; otherwise &amp; 0&#10;\end{array}&#10;\right.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105"/>
  <p:tag name="PICTUREFILESIZE" val="622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What are signals and systems</vt:lpstr>
      <vt:lpstr>Transformation of signals</vt:lpstr>
      <vt:lpstr>Periodicity</vt:lpstr>
      <vt:lpstr>Special signals:</vt:lpstr>
    </vt:vector>
  </TitlesOfParts>
  <Company>Sonic Koala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signals and systems</dc:title>
  <dc:creator>Alan Huang</dc:creator>
  <cp:lastModifiedBy>Alan Huang</cp:lastModifiedBy>
  <cp:revision>1</cp:revision>
  <dcterms:created xsi:type="dcterms:W3CDTF">2008-08-15T04:58:01Z</dcterms:created>
  <dcterms:modified xsi:type="dcterms:W3CDTF">2008-08-15T04:58:54Z</dcterms:modified>
</cp:coreProperties>
</file>